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69" r:id="rId5"/>
    <p:sldId id="270" r:id="rId6"/>
    <p:sldId id="273" r:id="rId7"/>
    <p:sldId id="258" r:id="rId8"/>
    <p:sldId id="259" r:id="rId9"/>
    <p:sldId id="266" r:id="rId10"/>
    <p:sldId id="260" r:id="rId11"/>
    <p:sldId id="267" r:id="rId12"/>
    <p:sldId id="272" r:id="rId13"/>
    <p:sldId id="274" r:id="rId14"/>
    <p:sldId id="268" r:id="rId15"/>
    <p:sldId id="261" r:id="rId16"/>
    <p:sldId id="275" r:id="rId17"/>
    <p:sldId id="276" r:id="rId18"/>
    <p:sldId id="262" r:id="rId19"/>
    <p:sldId id="263" r:id="rId20"/>
    <p:sldId id="264" r:id="rId21"/>
    <p:sldId id="265" r:id="rId22"/>
    <p:sldId id="286" r:id="rId23"/>
    <p:sldId id="277" r:id="rId24"/>
    <p:sldId id="278" r:id="rId25"/>
    <p:sldId id="279" r:id="rId26"/>
    <p:sldId id="280" r:id="rId27"/>
    <p:sldId id="281" r:id="rId28"/>
    <p:sldId id="283" r:id="rId29"/>
    <p:sldId id="282" r:id="rId30"/>
    <p:sldId id="284" r:id="rId3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CE8-0FC5-4B2B-B9A3-A88189FDA2C6}" type="datetimeFigureOut">
              <a:rPr lang="es-CL" smtClean="0"/>
              <a:pPr/>
              <a:t>23-12-2014</a:t>
            </a:fld>
            <a:endParaRPr lang="es-C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0BE91A-27E3-4545-B22D-FE6EC2BCFB20}" type="slidenum">
              <a:rPr lang="es-CL" smtClean="0"/>
              <a:pPr/>
              <a:t>‹#›</a:t>
            </a:fld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CE8-0FC5-4B2B-B9A3-A88189FDA2C6}" type="datetimeFigureOut">
              <a:rPr lang="es-CL" smtClean="0"/>
              <a:pPr/>
              <a:t>23-12-2014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E91A-27E3-4545-B22D-FE6EC2BCFB20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CE8-0FC5-4B2B-B9A3-A88189FDA2C6}" type="datetimeFigureOut">
              <a:rPr lang="es-CL" smtClean="0"/>
              <a:pPr/>
              <a:t>23-12-2014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E91A-27E3-4545-B22D-FE6EC2BCFB20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CE8-0FC5-4B2B-B9A3-A88189FDA2C6}" type="datetimeFigureOut">
              <a:rPr lang="es-CL" smtClean="0"/>
              <a:pPr/>
              <a:t>23-12-2014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E91A-27E3-4545-B22D-FE6EC2BCFB20}" type="slidenum">
              <a:rPr lang="es-CL" smtClean="0"/>
              <a:pPr/>
              <a:t>‹#›</a:t>
            </a:fld>
            <a:endParaRPr lang="es-C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CE8-0FC5-4B2B-B9A3-A88189FDA2C6}" type="datetimeFigureOut">
              <a:rPr lang="es-CL" smtClean="0"/>
              <a:pPr/>
              <a:t>23-12-2014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0BE91A-27E3-4545-B22D-FE6EC2BCFB20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CE8-0FC5-4B2B-B9A3-A88189FDA2C6}" type="datetimeFigureOut">
              <a:rPr lang="es-CL" smtClean="0"/>
              <a:pPr/>
              <a:t>23-12-2014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E91A-27E3-4545-B22D-FE6EC2BCFB20}" type="slidenum">
              <a:rPr lang="es-CL" smtClean="0"/>
              <a:pPr/>
              <a:t>‹#›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CE8-0FC5-4B2B-B9A3-A88189FDA2C6}" type="datetimeFigureOut">
              <a:rPr lang="es-CL" smtClean="0"/>
              <a:pPr/>
              <a:t>23-12-2014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E91A-27E3-4545-B22D-FE6EC2BCFB20}" type="slidenum">
              <a:rPr lang="es-CL" smtClean="0"/>
              <a:pPr/>
              <a:t>‹#›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CE8-0FC5-4B2B-B9A3-A88189FDA2C6}" type="datetimeFigureOut">
              <a:rPr lang="es-CL" smtClean="0"/>
              <a:pPr/>
              <a:t>23-12-2014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E91A-27E3-4545-B22D-FE6EC2BCFB20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CE8-0FC5-4B2B-B9A3-A88189FDA2C6}" type="datetimeFigureOut">
              <a:rPr lang="es-CL" smtClean="0"/>
              <a:pPr/>
              <a:t>23-12-2014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E91A-27E3-4545-B22D-FE6EC2BCFB20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CE8-0FC5-4B2B-B9A3-A88189FDA2C6}" type="datetimeFigureOut">
              <a:rPr lang="es-CL" smtClean="0"/>
              <a:pPr/>
              <a:t>23-12-2014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E91A-27E3-4545-B22D-FE6EC2BCFB20}" type="slidenum">
              <a:rPr lang="es-CL" smtClean="0"/>
              <a:pPr/>
              <a:t>‹#›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6CE8-0FC5-4B2B-B9A3-A88189FDA2C6}" type="datetimeFigureOut">
              <a:rPr lang="es-CL" smtClean="0"/>
              <a:pPr/>
              <a:t>23-12-2014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0BE91A-27E3-4545-B22D-FE6EC2BCFB20}" type="slidenum">
              <a:rPr lang="es-CL" smtClean="0"/>
              <a:pPr/>
              <a:t>‹#›</a:t>
            </a:fld>
            <a:endParaRPr lang="es-CL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896CE8-0FC5-4B2B-B9A3-A88189FDA2C6}" type="datetimeFigureOut">
              <a:rPr lang="es-CL" smtClean="0"/>
              <a:pPr/>
              <a:t>23-12-2014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0BE91A-27E3-4545-B22D-FE6EC2BCFB20}" type="slidenum">
              <a:rPr lang="es-CL" smtClean="0"/>
              <a:pPr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Dr. Pedro Torres A.</a:t>
            </a:r>
          </a:p>
          <a:p>
            <a:r>
              <a:rPr lang="es-CL" dirty="0" smtClean="0"/>
              <a:t>Universidad de Chile</a:t>
            </a:r>
            <a:endParaRPr lang="es-C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Anestesia Fuera de Pabellón</a:t>
            </a:r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Riesgos de sedación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Todos los sedantes y narcóticos han generado problemas incluso en “dosis recomendadas”.</a:t>
            </a:r>
          </a:p>
          <a:p>
            <a:r>
              <a:rPr lang="es-CL" dirty="0" smtClean="0"/>
              <a:t>Todas las áreas donde se usa sedación han reportado eventos adversos.</a:t>
            </a:r>
          </a:p>
          <a:p>
            <a:r>
              <a:rPr lang="es-CL" dirty="0" smtClean="0"/>
              <a:t>Niños entre 1 y 5 años tienen mayor riesgo. La mayoría de ellos sin </a:t>
            </a:r>
            <a:r>
              <a:rPr lang="es-CL" dirty="0" err="1" smtClean="0"/>
              <a:t>comorbilidades</a:t>
            </a:r>
            <a:r>
              <a:rPr lang="es-CL" dirty="0" smtClean="0"/>
              <a:t>.</a:t>
            </a:r>
          </a:p>
          <a:p>
            <a:r>
              <a:rPr lang="es-CL" dirty="0" smtClean="0"/>
              <a:t>Depresión respiratoria y obstrucción de vía aérea son las causas más comunes.</a:t>
            </a:r>
          </a:p>
          <a:p>
            <a:r>
              <a:rPr lang="es-CL" dirty="0" smtClean="0"/>
              <a:t>Eventos adversos incluyen: uso de múltiples drogas, error en medicación, monitorización inadecuada, destrezas inadecuadas del tratante y alta prematura.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273225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“</a:t>
            </a:r>
            <a:r>
              <a:rPr lang="es-CL" sz="1600" dirty="0" err="1" smtClean="0"/>
              <a:t>Sedation</a:t>
            </a:r>
            <a:r>
              <a:rPr lang="es-CL" sz="1600" dirty="0" smtClean="0"/>
              <a:t>/Analgesia </a:t>
            </a:r>
            <a:r>
              <a:rPr lang="es-CL" sz="1600" dirty="0" err="1" smtClean="0"/>
              <a:t>for</a:t>
            </a:r>
            <a:r>
              <a:rPr lang="es-CL" sz="1600" dirty="0" smtClean="0"/>
              <a:t> </a:t>
            </a:r>
            <a:r>
              <a:rPr lang="es-CL" sz="1600" dirty="0" err="1" smtClean="0"/>
              <a:t>diagnostic</a:t>
            </a:r>
            <a:r>
              <a:rPr lang="es-CL" sz="1600" dirty="0" smtClean="0"/>
              <a:t> and </a:t>
            </a:r>
            <a:r>
              <a:rPr lang="es-CL" sz="1600" dirty="0" err="1" smtClean="0"/>
              <a:t>therpeutic</a:t>
            </a:r>
            <a:r>
              <a:rPr lang="es-CL" sz="1600" dirty="0" smtClean="0"/>
              <a:t> </a:t>
            </a:r>
            <a:r>
              <a:rPr lang="es-CL" sz="1600" dirty="0" err="1" smtClean="0"/>
              <a:t>procedures</a:t>
            </a:r>
            <a:r>
              <a:rPr lang="es-CL" sz="1600" dirty="0" smtClean="0"/>
              <a:t> in </a:t>
            </a:r>
            <a:r>
              <a:rPr lang="es-CL" sz="1600" dirty="0" err="1" smtClean="0"/>
              <a:t>children</a:t>
            </a:r>
            <a:r>
              <a:rPr lang="es-CL" sz="1600" dirty="0" smtClean="0"/>
              <a:t> </a:t>
            </a:r>
            <a:r>
              <a:rPr lang="es-CL" sz="1600" dirty="0" err="1" smtClean="0"/>
              <a:t>outside</a:t>
            </a:r>
            <a:r>
              <a:rPr lang="es-CL" sz="1600" dirty="0" smtClean="0"/>
              <a:t> </a:t>
            </a:r>
            <a:r>
              <a:rPr lang="es-CL" sz="1600" dirty="0" err="1" smtClean="0"/>
              <a:t>operating</a:t>
            </a:r>
            <a:r>
              <a:rPr lang="es-CL" sz="1600" dirty="0" smtClean="0"/>
              <a:t> </a:t>
            </a:r>
            <a:r>
              <a:rPr lang="es-CL" sz="1600" dirty="0" err="1" smtClean="0"/>
              <a:t>room</a:t>
            </a:r>
            <a:r>
              <a:rPr lang="es-CL" sz="1600" dirty="0" smtClean="0"/>
              <a:t>” </a:t>
            </a:r>
            <a:r>
              <a:rPr lang="es-CL" sz="1600" dirty="0" err="1" smtClean="0"/>
              <a:t>Kaplan</a:t>
            </a:r>
            <a:r>
              <a:rPr lang="es-CL" sz="1600" dirty="0" smtClean="0"/>
              <a:t>, ASA </a:t>
            </a:r>
            <a:r>
              <a:rPr lang="es-CL" sz="1600" dirty="0" err="1" smtClean="0"/>
              <a:t>guidelines</a:t>
            </a:r>
            <a:r>
              <a:rPr lang="es-CL" sz="1600" dirty="0" smtClean="0"/>
              <a:t> 2006.</a:t>
            </a:r>
            <a:endParaRPr lang="es-CL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Personal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867328" cy="4525963"/>
          </a:xfrm>
        </p:spPr>
        <p:txBody>
          <a:bodyPr>
            <a:normAutofit/>
          </a:bodyPr>
          <a:lstStyle/>
          <a:p>
            <a:r>
              <a:rPr lang="es-CL" sz="2800" dirty="0" smtClean="0"/>
              <a:t>Entrenamiento y habilidades adecuadas para reconocimiento y rescate de nivel de sedación más profunda.</a:t>
            </a:r>
          </a:p>
          <a:p>
            <a:r>
              <a:rPr lang="es-CL" sz="2800" dirty="0" smtClean="0"/>
              <a:t>No debe ser el mismo que efectúa procedimiento.</a:t>
            </a:r>
          </a:p>
          <a:p>
            <a:r>
              <a:rPr lang="es-CL" sz="2800" dirty="0" smtClean="0"/>
              <a:t>Entrenamiento en Soporte Vital Avanzado Pediátrico</a:t>
            </a:r>
            <a:endParaRPr lang="es-CL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33094" r="48811" b="41313"/>
          <a:stretch>
            <a:fillRect/>
          </a:stretch>
        </p:blipFill>
        <p:spPr bwMode="auto">
          <a:xfrm>
            <a:off x="827584" y="3573016"/>
            <a:ext cx="7488832" cy="2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6273225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“</a:t>
            </a:r>
            <a:r>
              <a:rPr lang="es-CL" sz="1600" dirty="0" err="1" smtClean="0"/>
              <a:t>Pediatric</a:t>
            </a:r>
            <a:r>
              <a:rPr lang="es-CL" sz="1600" dirty="0" smtClean="0"/>
              <a:t> </a:t>
            </a:r>
            <a:r>
              <a:rPr lang="es-CL" sz="1600" dirty="0" err="1" smtClean="0"/>
              <a:t>sedation</a:t>
            </a:r>
            <a:r>
              <a:rPr lang="es-CL" sz="1600" dirty="0" smtClean="0"/>
              <a:t>/</a:t>
            </a:r>
            <a:r>
              <a:rPr lang="es-CL" sz="1600" dirty="0" err="1" smtClean="0"/>
              <a:t>anesthesia</a:t>
            </a:r>
            <a:r>
              <a:rPr lang="es-CL" sz="1600" dirty="0" smtClean="0"/>
              <a:t> </a:t>
            </a:r>
            <a:r>
              <a:rPr lang="es-CL" sz="1600" dirty="0" err="1" smtClean="0"/>
              <a:t>outside</a:t>
            </a:r>
            <a:r>
              <a:rPr lang="es-CL" sz="1600" dirty="0" smtClean="0"/>
              <a:t> </a:t>
            </a:r>
            <a:r>
              <a:rPr lang="es-CL" sz="1600" dirty="0" err="1" smtClean="0"/>
              <a:t>operating</a:t>
            </a:r>
            <a:r>
              <a:rPr lang="es-CL" sz="1600" dirty="0" smtClean="0"/>
              <a:t> </a:t>
            </a:r>
            <a:r>
              <a:rPr lang="es-CL" sz="1600" dirty="0" err="1" smtClean="0"/>
              <a:t>room</a:t>
            </a:r>
            <a:r>
              <a:rPr lang="es-CL" sz="1600" dirty="0" smtClean="0"/>
              <a:t>” D. </a:t>
            </a:r>
            <a:r>
              <a:rPr lang="es-CL" sz="1600" dirty="0" err="1" smtClean="0"/>
              <a:t>Gozal</a:t>
            </a:r>
            <a:r>
              <a:rPr lang="es-CL" sz="1600" dirty="0" smtClean="0"/>
              <a:t>, Y. </a:t>
            </a:r>
            <a:r>
              <a:rPr lang="es-CL" sz="1600" dirty="0" err="1" smtClean="0"/>
              <a:t>Gozal</a:t>
            </a:r>
            <a:r>
              <a:rPr lang="es-CL" sz="1600" dirty="0" smtClean="0"/>
              <a:t>. </a:t>
            </a:r>
            <a:r>
              <a:rPr lang="es-CL" sz="1600" dirty="0" err="1" smtClean="0"/>
              <a:t>Curr</a:t>
            </a:r>
            <a:r>
              <a:rPr lang="es-CL" sz="1600" dirty="0" smtClean="0"/>
              <a:t> </a:t>
            </a:r>
            <a:r>
              <a:rPr lang="es-CL" sz="1600" dirty="0" err="1" smtClean="0"/>
              <a:t>Opin</a:t>
            </a:r>
            <a:r>
              <a:rPr lang="es-CL" sz="1600" dirty="0" smtClean="0"/>
              <a:t> </a:t>
            </a:r>
            <a:r>
              <a:rPr lang="es-CL" sz="1600" dirty="0" err="1" smtClean="0"/>
              <a:t>Anaesthesiol</a:t>
            </a:r>
            <a:r>
              <a:rPr lang="es-CL" sz="1600" dirty="0" smtClean="0"/>
              <a:t> 21: 494-498, 2008.</a:t>
            </a:r>
            <a:endParaRPr lang="es-CL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147248" cy="4392488"/>
          </a:xfrm>
        </p:spPr>
        <p:txBody>
          <a:bodyPr>
            <a:normAutofit fontScale="92500" lnSpcReduction="10000"/>
          </a:bodyPr>
          <a:lstStyle/>
          <a:p>
            <a:r>
              <a:rPr lang="es-CL" dirty="0" smtClean="0"/>
              <a:t>Fuente de oxígeno confiable, adecuada para duración de cirugía. Fuente primaria (red de oxígeno) y de respaldo (balón).</a:t>
            </a:r>
          </a:p>
          <a:p>
            <a:r>
              <a:rPr lang="es-CL" dirty="0" smtClean="0"/>
              <a:t>Fuente de succión confiable.</a:t>
            </a:r>
          </a:p>
          <a:p>
            <a:r>
              <a:rPr lang="es-CL" dirty="0" smtClean="0"/>
              <a:t>Si se administran gases anestésicos se debe contar con sistema de extracción.</a:t>
            </a:r>
          </a:p>
          <a:p>
            <a:r>
              <a:rPr lang="es-CL" dirty="0" smtClean="0"/>
              <a:t>El lugar debe contar con:</a:t>
            </a:r>
          </a:p>
          <a:p>
            <a:pPr lvl="1"/>
            <a:r>
              <a:rPr lang="es-CL" dirty="0" smtClean="0"/>
              <a:t>Bolsa inflable con capacidad para otorgar FiO2 hasta 90% y ventilación a presión positiva</a:t>
            </a:r>
          </a:p>
          <a:p>
            <a:pPr lvl="1"/>
            <a:r>
              <a:rPr lang="es-CL" dirty="0" smtClean="0"/>
              <a:t>Adecuadas drogas anestésicas, suministros y equipamiento.</a:t>
            </a:r>
          </a:p>
          <a:p>
            <a:pPr lvl="1"/>
            <a:r>
              <a:rPr lang="es-CL" dirty="0" smtClean="0"/>
              <a:t>Adecuada monitorización.</a:t>
            </a:r>
          </a:p>
          <a:p>
            <a:pPr lvl="1"/>
            <a:r>
              <a:rPr lang="es-CL" dirty="0" smtClean="0"/>
              <a:t>Máquina anestésica equivalente a la utilizada en pabellón</a:t>
            </a:r>
            <a:endParaRPr lang="es-C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27388" t="16532" r="29523" b="68703"/>
          <a:stretch>
            <a:fillRect/>
          </a:stretch>
        </p:blipFill>
        <p:spPr bwMode="auto">
          <a:xfrm>
            <a:off x="-180528" y="0"/>
            <a:ext cx="78488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l="65496" t="8657" r="14861" b="83468"/>
          <a:stretch>
            <a:fillRect/>
          </a:stretch>
        </p:blipFill>
        <p:spPr bwMode="auto">
          <a:xfrm>
            <a:off x="6588224" y="1268760"/>
            <a:ext cx="25557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Suministros eléctricos para utilizar máquina anestésica y monitores</a:t>
            </a:r>
          </a:p>
          <a:p>
            <a:r>
              <a:rPr lang="es-CL" dirty="0" smtClean="0"/>
              <a:t>Adecuada iluminación para el paciente, máquina anestésica y monitores. Además de iluminación con baterías.</a:t>
            </a:r>
          </a:p>
          <a:p>
            <a:r>
              <a:rPr lang="es-CL" dirty="0" smtClean="0"/>
              <a:t>Suficiente espacio para acomodar al equipamiento necesario y personal, además de permitir un adecuado acceso al paciente.</a:t>
            </a:r>
          </a:p>
          <a:p>
            <a:r>
              <a:rPr lang="es-CL" dirty="0" smtClean="0"/>
              <a:t>Carro de paro con desfibrilador y drogas de emergencia para una adecuada reanimación.</a:t>
            </a:r>
          </a:p>
          <a:p>
            <a:r>
              <a:rPr lang="es-CL" dirty="0" smtClean="0"/>
              <a:t>Asistentes entrenados para ayudar al anestesiólogo</a:t>
            </a:r>
          </a:p>
          <a:p>
            <a:r>
              <a:rPr lang="es-CL" dirty="0" smtClean="0"/>
              <a:t>Apropiado manejo </a:t>
            </a:r>
            <a:r>
              <a:rPr lang="es-CL" dirty="0" err="1" smtClean="0"/>
              <a:t>postanestésico</a:t>
            </a:r>
            <a:endParaRPr lang="es-CL" dirty="0" smtClean="0"/>
          </a:p>
          <a:p>
            <a:r>
              <a:rPr lang="es-CL" dirty="0" smtClean="0"/>
              <a:t>Códigos de seguridad del lugar, señalización y evacuación.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Evaluación </a:t>
            </a:r>
            <a:r>
              <a:rPr lang="es-CL" dirty="0" err="1" smtClean="0"/>
              <a:t>presedación</a:t>
            </a:r>
            <a:r>
              <a:rPr lang="es-CL" dirty="0" smtClean="0"/>
              <a:t> y riesgo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174976"/>
          </a:xfrm>
        </p:spPr>
        <p:txBody>
          <a:bodyPr>
            <a:normAutofit/>
          </a:bodyPr>
          <a:lstStyle/>
          <a:p>
            <a:r>
              <a:rPr lang="es-CL" sz="3200" dirty="0" smtClean="0"/>
              <a:t>Historia clínica del paciente: antecedentes mórbidos, anestesias previas, alergia, medicamentos, SAHOS, apnea o </a:t>
            </a:r>
            <a:r>
              <a:rPr lang="es-CL" sz="3200" dirty="0" err="1" smtClean="0"/>
              <a:t>hipoventilación</a:t>
            </a:r>
            <a:endParaRPr lang="es-CL" sz="3200" dirty="0" smtClean="0"/>
          </a:p>
          <a:p>
            <a:r>
              <a:rPr lang="es-CL" sz="3200" dirty="0" smtClean="0"/>
              <a:t>Examen Físico: signos vitales, peso, auscultar corazón y pulmones, evaluar vía aérea</a:t>
            </a:r>
          </a:p>
          <a:p>
            <a:r>
              <a:rPr lang="es-CL" sz="3200" dirty="0" smtClean="0"/>
              <a:t>Valoración de Riesgo (ASA)</a:t>
            </a:r>
            <a:endParaRPr lang="es-CL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“</a:t>
            </a:r>
            <a:r>
              <a:rPr lang="es-CL" sz="1600" dirty="0" err="1" smtClean="0"/>
              <a:t>Pediatric</a:t>
            </a:r>
            <a:r>
              <a:rPr lang="es-CL" sz="1600" dirty="0" smtClean="0"/>
              <a:t> </a:t>
            </a:r>
            <a:r>
              <a:rPr lang="es-CL" sz="1600" dirty="0" err="1" smtClean="0"/>
              <a:t>sedation</a:t>
            </a:r>
            <a:r>
              <a:rPr lang="es-CL" sz="1600" dirty="0" smtClean="0"/>
              <a:t>/</a:t>
            </a:r>
            <a:r>
              <a:rPr lang="es-CL" sz="1600" dirty="0" err="1" smtClean="0"/>
              <a:t>anesthesia</a:t>
            </a:r>
            <a:r>
              <a:rPr lang="es-CL" sz="1600" dirty="0" smtClean="0"/>
              <a:t> </a:t>
            </a:r>
            <a:r>
              <a:rPr lang="es-CL" sz="1600" dirty="0" err="1" smtClean="0"/>
              <a:t>outside</a:t>
            </a:r>
            <a:r>
              <a:rPr lang="es-CL" sz="1600" dirty="0" smtClean="0"/>
              <a:t> </a:t>
            </a:r>
            <a:r>
              <a:rPr lang="es-CL" sz="1600" dirty="0" err="1" smtClean="0"/>
              <a:t>operating</a:t>
            </a:r>
            <a:r>
              <a:rPr lang="es-CL" sz="1600" dirty="0" smtClean="0"/>
              <a:t> </a:t>
            </a:r>
            <a:r>
              <a:rPr lang="es-CL" sz="1600" dirty="0" err="1" smtClean="0"/>
              <a:t>room</a:t>
            </a:r>
            <a:r>
              <a:rPr lang="es-CL" sz="1600" dirty="0" smtClean="0"/>
              <a:t>” D. </a:t>
            </a:r>
            <a:r>
              <a:rPr lang="es-CL" sz="1600" dirty="0" err="1" smtClean="0"/>
              <a:t>Gozal</a:t>
            </a:r>
            <a:r>
              <a:rPr lang="es-CL" sz="1600" dirty="0" smtClean="0"/>
              <a:t>, Y. </a:t>
            </a:r>
            <a:r>
              <a:rPr lang="es-CL" sz="1600" dirty="0" err="1" smtClean="0"/>
              <a:t>Gozal</a:t>
            </a:r>
            <a:r>
              <a:rPr lang="es-CL" sz="1600" dirty="0" smtClean="0"/>
              <a:t>. </a:t>
            </a:r>
            <a:r>
              <a:rPr lang="es-CL" sz="1600" dirty="0" err="1" smtClean="0"/>
              <a:t>Curr</a:t>
            </a:r>
            <a:r>
              <a:rPr lang="es-CL" sz="1600" dirty="0" smtClean="0"/>
              <a:t> </a:t>
            </a:r>
            <a:r>
              <a:rPr lang="es-CL" sz="1600" dirty="0" err="1" smtClean="0"/>
              <a:t>Opin</a:t>
            </a:r>
            <a:r>
              <a:rPr lang="es-CL" sz="1600" dirty="0" smtClean="0"/>
              <a:t> </a:t>
            </a:r>
            <a:r>
              <a:rPr lang="es-CL" sz="1600" dirty="0" err="1" smtClean="0"/>
              <a:t>Anaesthesiol</a:t>
            </a:r>
            <a:r>
              <a:rPr lang="es-CL" sz="1600" dirty="0" smtClean="0"/>
              <a:t> 21: 494-498, 2008.</a:t>
            </a:r>
            <a:endParaRPr lang="es-C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Monitorización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Documentar</a:t>
            </a:r>
          </a:p>
          <a:p>
            <a:pPr lvl="1"/>
            <a:r>
              <a:rPr lang="es-CL" dirty="0" smtClean="0"/>
              <a:t>Nivel de conciencia</a:t>
            </a:r>
          </a:p>
          <a:p>
            <a:pPr lvl="1"/>
            <a:r>
              <a:rPr lang="es-CL" dirty="0" smtClean="0"/>
              <a:t>FC, presión arterial, FR, SaO2</a:t>
            </a:r>
          </a:p>
          <a:p>
            <a:pPr lvl="1"/>
            <a:r>
              <a:rPr lang="es-CL" dirty="0" smtClean="0"/>
              <a:t>ETCO2 (especialmente </a:t>
            </a:r>
            <a:r>
              <a:rPr lang="es-CL" dirty="0" err="1" smtClean="0"/>
              <a:t>mandatoria</a:t>
            </a:r>
            <a:r>
              <a:rPr lang="es-CL" dirty="0" smtClean="0"/>
              <a:t> cuando no hay visibilidad del paciente: RNM)</a:t>
            </a:r>
          </a:p>
          <a:p>
            <a:pPr lvl="1"/>
            <a:r>
              <a:rPr lang="es-CL" dirty="0" smtClean="0"/>
              <a:t>ECG continuo: no requerido en pacientes sin cardiopatía</a:t>
            </a:r>
          </a:p>
          <a:p>
            <a:pPr lvl="1"/>
            <a:r>
              <a:rPr lang="es-CL" dirty="0" smtClean="0"/>
              <a:t>Presión arterial podría ser omitida si interfiere con sedación óptima (</a:t>
            </a:r>
            <a:r>
              <a:rPr lang="es-CL" dirty="0" err="1" smtClean="0"/>
              <a:t>pcte</a:t>
            </a:r>
            <a:r>
              <a:rPr lang="es-CL" dirty="0" smtClean="0"/>
              <a:t> puede despertar)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09329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“</a:t>
            </a:r>
            <a:r>
              <a:rPr lang="es-CL" sz="1600" dirty="0" err="1" smtClean="0"/>
              <a:t>Pediatric</a:t>
            </a:r>
            <a:r>
              <a:rPr lang="es-CL" sz="1600" dirty="0" smtClean="0"/>
              <a:t> </a:t>
            </a:r>
            <a:r>
              <a:rPr lang="es-CL" sz="1600" dirty="0" err="1" smtClean="0"/>
              <a:t>sedation</a:t>
            </a:r>
            <a:r>
              <a:rPr lang="es-CL" sz="1600" dirty="0" smtClean="0"/>
              <a:t>/</a:t>
            </a:r>
            <a:r>
              <a:rPr lang="es-CL" sz="1600" dirty="0" err="1" smtClean="0"/>
              <a:t>anesthesia</a:t>
            </a:r>
            <a:r>
              <a:rPr lang="es-CL" sz="1600" dirty="0" smtClean="0"/>
              <a:t> </a:t>
            </a:r>
            <a:r>
              <a:rPr lang="es-CL" sz="1600" dirty="0" err="1" smtClean="0"/>
              <a:t>outside</a:t>
            </a:r>
            <a:r>
              <a:rPr lang="es-CL" sz="1600" dirty="0" smtClean="0"/>
              <a:t> </a:t>
            </a:r>
            <a:r>
              <a:rPr lang="es-CL" sz="1600" dirty="0" err="1" smtClean="0"/>
              <a:t>operating</a:t>
            </a:r>
            <a:r>
              <a:rPr lang="es-CL" sz="1600" dirty="0" smtClean="0"/>
              <a:t> </a:t>
            </a:r>
            <a:r>
              <a:rPr lang="es-CL" sz="1600" dirty="0" err="1" smtClean="0"/>
              <a:t>room</a:t>
            </a:r>
            <a:r>
              <a:rPr lang="es-CL" sz="1600" dirty="0" smtClean="0"/>
              <a:t>” D. </a:t>
            </a:r>
            <a:r>
              <a:rPr lang="es-CL" sz="1600" dirty="0" err="1" smtClean="0"/>
              <a:t>Gozal</a:t>
            </a:r>
            <a:r>
              <a:rPr lang="es-CL" sz="1600" dirty="0" smtClean="0"/>
              <a:t>, Y. </a:t>
            </a:r>
            <a:r>
              <a:rPr lang="es-CL" sz="1600" dirty="0" err="1" smtClean="0"/>
              <a:t>Gozal</a:t>
            </a:r>
            <a:r>
              <a:rPr lang="es-CL" sz="1600" dirty="0" smtClean="0"/>
              <a:t>. </a:t>
            </a:r>
            <a:r>
              <a:rPr lang="es-CL" sz="1600" dirty="0" err="1" smtClean="0"/>
              <a:t>Curr</a:t>
            </a:r>
            <a:r>
              <a:rPr lang="es-CL" sz="1600" dirty="0" smtClean="0"/>
              <a:t> </a:t>
            </a:r>
            <a:r>
              <a:rPr lang="es-CL" sz="1600" dirty="0" err="1" smtClean="0"/>
              <a:t>Opin</a:t>
            </a:r>
            <a:r>
              <a:rPr lang="es-CL" sz="1600" dirty="0" smtClean="0"/>
              <a:t> </a:t>
            </a:r>
            <a:r>
              <a:rPr lang="es-CL" sz="1600" dirty="0" err="1" smtClean="0"/>
              <a:t>Anaesthesiol</a:t>
            </a:r>
            <a:r>
              <a:rPr lang="es-CL" sz="1600" dirty="0" smtClean="0"/>
              <a:t> 21: 494-498, 2008.</a:t>
            </a:r>
            <a:endParaRPr lang="es-CL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Capnografía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</p:spPr>
        <p:txBody>
          <a:bodyPr/>
          <a:lstStyle/>
          <a:p>
            <a:r>
              <a:rPr lang="es-CL" dirty="0" smtClean="0"/>
              <a:t>Utilizado para diagnosticar ausencia de ventilación, obstrucción de vía aérea, depresión respiratoria.</a:t>
            </a:r>
          </a:p>
          <a:p>
            <a:r>
              <a:rPr lang="es-CL" dirty="0" smtClean="0"/>
              <a:t>Particularmente útil en pacientes sedados en lugares poco accesibles (RNM o TAC) y lugares oscuros</a:t>
            </a:r>
          </a:p>
          <a:p>
            <a:r>
              <a:rPr lang="es-CL" dirty="0" smtClean="0"/>
              <a:t>Mejor que SaO2</a:t>
            </a:r>
          </a:p>
          <a:p>
            <a:r>
              <a:rPr lang="es-CL" dirty="0" smtClean="0"/>
              <a:t>Monitor muy útil para sedación en pediatría</a:t>
            </a:r>
          </a:p>
          <a:p>
            <a:r>
              <a:rPr lang="es-CL" dirty="0" smtClean="0"/>
              <a:t>Alto grado de falsos positivos, pero muy precisos para detectar obstrucción completa de vía aérea y apnea.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611561" y="602128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“</a:t>
            </a:r>
            <a:r>
              <a:rPr lang="es-CL" dirty="0" err="1" smtClean="0"/>
              <a:t>Guidelines</a:t>
            </a:r>
            <a:r>
              <a:rPr lang="es-CL" dirty="0" smtClean="0"/>
              <a:t> 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monitoring</a:t>
            </a:r>
            <a:r>
              <a:rPr lang="es-CL" dirty="0" smtClean="0"/>
              <a:t> and </a:t>
            </a:r>
            <a:r>
              <a:rPr lang="es-CL" dirty="0" err="1" smtClean="0"/>
              <a:t>management</a:t>
            </a:r>
            <a:r>
              <a:rPr lang="es-CL" dirty="0" smtClean="0"/>
              <a:t> of </a:t>
            </a:r>
            <a:r>
              <a:rPr lang="es-CL" dirty="0" err="1" smtClean="0"/>
              <a:t>pediatric</a:t>
            </a:r>
            <a:r>
              <a:rPr lang="es-CL" dirty="0" smtClean="0"/>
              <a:t> </a:t>
            </a:r>
            <a:r>
              <a:rPr lang="es-CL" dirty="0" err="1" smtClean="0"/>
              <a:t>patients</a:t>
            </a:r>
            <a:r>
              <a:rPr lang="es-CL" dirty="0" smtClean="0"/>
              <a:t> </a:t>
            </a:r>
            <a:r>
              <a:rPr lang="es-CL" dirty="0" err="1" smtClean="0"/>
              <a:t>during</a:t>
            </a:r>
            <a:r>
              <a:rPr lang="es-CL" dirty="0" smtClean="0"/>
              <a:t> and </a:t>
            </a:r>
            <a:r>
              <a:rPr lang="es-CL" dirty="0" err="1" smtClean="0"/>
              <a:t>after</a:t>
            </a:r>
            <a:r>
              <a:rPr lang="es-CL" dirty="0" smtClean="0"/>
              <a:t> </a:t>
            </a:r>
            <a:r>
              <a:rPr lang="es-CL" dirty="0" err="1" smtClean="0"/>
              <a:t>sedation</a:t>
            </a:r>
            <a:r>
              <a:rPr lang="es-CL" dirty="0" smtClean="0"/>
              <a:t> </a:t>
            </a:r>
            <a:r>
              <a:rPr lang="es-CL" dirty="0" err="1" smtClean="0"/>
              <a:t>for</a:t>
            </a:r>
            <a:r>
              <a:rPr lang="es-CL" dirty="0" smtClean="0"/>
              <a:t> </a:t>
            </a:r>
            <a:r>
              <a:rPr lang="es-CL" dirty="0" err="1" smtClean="0"/>
              <a:t>diagnostic</a:t>
            </a:r>
            <a:r>
              <a:rPr lang="es-CL" dirty="0" smtClean="0"/>
              <a:t> and </a:t>
            </a:r>
            <a:r>
              <a:rPr lang="es-CL" dirty="0" err="1" smtClean="0"/>
              <a:t>therapeutic</a:t>
            </a:r>
            <a:r>
              <a:rPr lang="es-CL" dirty="0" smtClean="0"/>
              <a:t> </a:t>
            </a:r>
            <a:r>
              <a:rPr lang="es-CL" dirty="0" err="1" smtClean="0"/>
              <a:t>procedures</a:t>
            </a:r>
            <a:r>
              <a:rPr lang="es-CL" dirty="0" smtClean="0"/>
              <a:t>: </a:t>
            </a:r>
            <a:r>
              <a:rPr lang="es-CL" dirty="0" err="1" smtClean="0"/>
              <a:t>An</a:t>
            </a:r>
            <a:r>
              <a:rPr lang="es-CL" dirty="0" smtClean="0"/>
              <a:t> </a:t>
            </a:r>
            <a:r>
              <a:rPr lang="es-CL" dirty="0" err="1" smtClean="0"/>
              <a:t>update</a:t>
            </a:r>
            <a:r>
              <a:rPr lang="es-CL" dirty="0" smtClean="0"/>
              <a:t>” </a:t>
            </a:r>
            <a:r>
              <a:rPr lang="es-CL" dirty="0" err="1" smtClean="0"/>
              <a:t>Coté</a:t>
            </a:r>
            <a:r>
              <a:rPr lang="es-CL" dirty="0" smtClean="0"/>
              <a:t>. </a:t>
            </a:r>
            <a:r>
              <a:rPr lang="es-CL" dirty="0" err="1" smtClean="0"/>
              <a:t>Pediatrics</a:t>
            </a:r>
            <a:r>
              <a:rPr lang="es-CL" dirty="0" smtClean="0"/>
              <a:t> </a:t>
            </a:r>
            <a:r>
              <a:rPr lang="es-CL" dirty="0" err="1" smtClean="0"/>
              <a:t>Vol</a:t>
            </a:r>
            <a:r>
              <a:rPr lang="es-CL" dirty="0" smtClean="0"/>
              <a:t>, 118 (6). </a:t>
            </a:r>
            <a:r>
              <a:rPr lang="es-CL" dirty="0" err="1" smtClean="0"/>
              <a:t>Nov</a:t>
            </a:r>
            <a:r>
              <a:rPr lang="es-CL" dirty="0" smtClean="0"/>
              <a:t> 2006</a:t>
            </a:r>
            <a:endParaRPr lang="es-C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Medicamentos</a:t>
            </a:r>
            <a:endParaRPr lang="es-C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633" t="23251" r="15883" b="15779"/>
          <a:stretch>
            <a:fillRect/>
          </a:stretch>
        </p:blipFill>
        <p:spPr bwMode="auto">
          <a:xfrm>
            <a:off x="971600" y="1844824"/>
            <a:ext cx="7290322" cy="359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7389" y="6165304"/>
            <a:ext cx="892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“</a:t>
            </a:r>
            <a:r>
              <a:rPr lang="es-CL" dirty="0" err="1" smtClean="0"/>
              <a:t>Procedural</a:t>
            </a:r>
            <a:r>
              <a:rPr lang="es-CL" dirty="0" smtClean="0"/>
              <a:t> </a:t>
            </a:r>
            <a:r>
              <a:rPr lang="es-CL" dirty="0" err="1" smtClean="0"/>
              <a:t>sedation</a:t>
            </a:r>
            <a:r>
              <a:rPr lang="es-CL" dirty="0" smtClean="0"/>
              <a:t> and analgesia in </a:t>
            </a:r>
            <a:r>
              <a:rPr lang="es-CL" dirty="0" err="1" smtClean="0"/>
              <a:t>pediatric</a:t>
            </a:r>
            <a:r>
              <a:rPr lang="es-CL" dirty="0" smtClean="0"/>
              <a:t> </a:t>
            </a:r>
            <a:r>
              <a:rPr lang="es-CL" dirty="0" err="1" smtClean="0"/>
              <a:t>patients</a:t>
            </a:r>
            <a:r>
              <a:rPr lang="es-CL" dirty="0" smtClean="0"/>
              <a:t>” </a:t>
            </a:r>
            <a:r>
              <a:rPr lang="es-CL" dirty="0" err="1" smtClean="0"/>
              <a:t>Journal</a:t>
            </a:r>
            <a:r>
              <a:rPr lang="es-CL" dirty="0" smtClean="0"/>
              <a:t> of </a:t>
            </a:r>
            <a:r>
              <a:rPr lang="es-CL" dirty="0" err="1" smtClean="0"/>
              <a:t>pediatric</a:t>
            </a:r>
            <a:r>
              <a:rPr lang="es-CL" dirty="0" smtClean="0"/>
              <a:t> </a:t>
            </a:r>
            <a:r>
              <a:rPr lang="es-CL" dirty="0" err="1" smtClean="0"/>
              <a:t>neuroscience</a:t>
            </a:r>
            <a:r>
              <a:rPr lang="es-CL" dirty="0" smtClean="0"/>
              <a:t> 2014; 9(1): 1-6</a:t>
            </a:r>
            <a:endParaRPr lang="es-C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CL" dirty="0" smtClean="0"/>
              <a:t>Ayuno adecuado</a:t>
            </a:r>
            <a:endParaRPr lang="es-C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220" t="19724" r="48981" b="23295"/>
          <a:stretch>
            <a:fillRect/>
          </a:stretch>
        </p:blipFill>
        <p:spPr bwMode="auto">
          <a:xfrm>
            <a:off x="1259632" y="980728"/>
            <a:ext cx="6451528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Recuperación y Alta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Postoperatorio en lugar con personal capacitado y equipamiento adecuado.</a:t>
            </a:r>
          </a:p>
          <a:p>
            <a:r>
              <a:rPr lang="es-CL" dirty="0" smtClean="0"/>
              <a:t>Indicaciones para alta</a:t>
            </a:r>
          </a:p>
          <a:p>
            <a:pPr lvl="1"/>
            <a:r>
              <a:rPr lang="es-CL" dirty="0" smtClean="0"/>
              <a:t>Recuperación de estado de conciencia previo a procedimiento</a:t>
            </a:r>
          </a:p>
          <a:p>
            <a:pPr lvl="1"/>
            <a:r>
              <a:rPr lang="es-CL" dirty="0" smtClean="0"/>
              <a:t>Status </a:t>
            </a:r>
            <a:r>
              <a:rPr lang="es-CL" dirty="0" err="1" smtClean="0"/>
              <a:t>cardiorespiratorio</a:t>
            </a:r>
            <a:r>
              <a:rPr lang="es-CL" dirty="0" smtClean="0"/>
              <a:t> estable, reflejos protectores intactos y vía aérea despejada</a:t>
            </a:r>
          </a:p>
          <a:p>
            <a:pPr lvl="1"/>
            <a:r>
              <a:rPr lang="es-CL" dirty="0" smtClean="0"/>
              <a:t>Vuelta a estado de motilidad </a:t>
            </a:r>
            <a:r>
              <a:rPr lang="es-CL" dirty="0" err="1" smtClean="0"/>
              <a:t>preprocedimiento</a:t>
            </a:r>
            <a:endParaRPr lang="es-CL" dirty="0" smtClean="0"/>
          </a:p>
          <a:p>
            <a:pPr lvl="1"/>
            <a:r>
              <a:rPr lang="es-CL" dirty="0" smtClean="0"/>
              <a:t>Adecuado manejo de PONV y dolor</a:t>
            </a:r>
          </a:p>
          <a:p>
            <a:pPr lvl="1"/>
            <a:r>
              <a:rPr lang="es-CL" dirty="0" smtClean="0"/>
              <a:t>2 horas después de antagonista (</a:t>
            </a:r>
            <a:r>
              <a:rPr lang="es-CL" dirty="0" err="1" smtClean="0"/>
              <a:t>naloxona</a:t>
            </a:r>
            <a:r>
              <a:rPr lang="es-CL" dirty="0" smtClean="0"/>
              <a:t>, </a:t>
            </a:r>
            <a:r>
              <a:rPr lang="es-CL" dirty="0" err="1" smtClean="0"/>
              <a:t>flumazenil</a:t>
            </a:r>
            <a:r>
              <a:rPr lang="es-CL" dirty="0" smtClean="0"/>
              <a:t>)</a:t>
            </a:r>
          </a:p>
          <a:p>
            <a:pPr lvl="1"/>
            <a:r>
              <a:rPr lang="es-CL" dirty="0" smtClean="0"/>
              <a:t>Adulto responsable</a:t>
            </a:r>
          </a:p>
          <a:p>
            <a:pPr lvl="1"/>
            <a:r>
              <a:rPr lang="es-CL" dirty="0" smtClean="0"/>
              <a:t>Indicaciones escritas y número de emergencia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09329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“</a:t>
            </a:r>
            <a:r>
              <a:rPr lang="es-CL" sz="1600" dirty="0" err="1" smtClean="0"/>
              <a:t>Pediatric</a:t>
            </a:r>
            <a:r>
              <a:rPr lang="es-CL" sz="1600" dirty="0" smtClean="0"/>
              <a:t> </a:t>
            </a:r>
            <a:r>
              <a:rPr lang="es-CL" sz="1600" dirty="0" err="1" smtClean="0"/>
              <a:t>sedation</a:t>
            </a:r>
            <a:r>
              <a:rPr lang="es-CL" sz="1600" dirty="0" smtClean="0"/>
              <a:t>/</a:t>
            </a:r>
            <a:r>
              <a:rPr lang="es-CL" sz="1600" dirty="0" err="1" smtClean="0"/>
              <a:t>anesthesia</a:t>
            </a:r>
            <a:r>
              <a:rPr lang="es-CL" sz="1600" dirty="0" smtClean="0"/>
              <a:t> </a:t>
            </a:r>
            <a:r>
              <a:rPr lang="es-CL" sz="1600" dirty="0" err="1" smtClean="0"/>
              <a:t>outside</a:t>
            </a:r>
            <a:r>
              <a:rPr lang="es-CL" sz="1600" dirty="0" smtClean="0"/>
              <a:t> </a:t>
            </a:r>
            <a:r>
              <a:rPr lang="es-CL" sz="1600" dirty="0" err="1" smtClean="0"/>
              <a:t>operating</a:t>
            </a:r>
            <a:r>
              <a:rPr lang="es-CL" sz="1600" dirty="0" smtClean="0"/>
              <a:t> </a:t>
            </a:r>
            <a:r>
              <a:rPr lang="es-CL" sz="1600" dirty="0" err="1" smtClean="0"/>
              <a:t>room</a:t>
            </a:r>
            <a:r>
              <a:rPr lang="es-CL" sz="1600" dirty="0" smtClean="0"/>
              <a:t>” D. </a:t>
            </a:r>
            <a:r>
              <a:rPr lang="es-CL" sz="1600" dirty="0" err="1" smtClean="0"/>
              <a:t>Gozal</a:t>
            </a:r>
            <a:r>
              <a:rPr lang="es-CL" sz="1600" dirty="0" smtClean="0"/>
              <a:t>, Y. </a:t>
            </a:r>
            <a:r>
              <a:rPr lang="es-CL" sz="1600" dirty="0" err="1" smtClean="0"/>
              <a:t>Gozal</a:t>
            </a:r>
            <a:r>
              <a:rPr lang="es-CL" sz="1600" dirty="0" smtClean="0"/>
              <a:t>. </a:t>
            </a:r>
            <a:r>
              <a:rPr lang="es-CL" sz="1600" dirty="0" err="1" smtClean="0"/>
              <a:t>Curr</a:t>
            </a:r>
            <a:r>
              <a:rPr lang="es-CL" sz="1600" dirty="0" smtClean="0"/>
              <a:t> </a:t>
            </a:r>
            <a:r>
              <a:rPr lang="es-CL" sz="1600" dirty="0" err="1" smtClean="0"/>
              <a:t>Opin</a:t>
            </a:r>
            <a:r>
              <a:rPr lang="es-CL" sz="1600" dirty="0" smtClean="0"/>
              <a:t> </a:t>
            </a:r>
            <a:r>
              <a:rPr lang="es-CL" sz="1600" dirty="0" err="1" smtClean="0"/>
              <a:t>Anaesthesiol</a:t>
            </a:r>
            <a:r>
              <a:rPr lang="es-CL" sz="1600" dirty="0" smtClean="0"/>
              <a:t> 21: 494-498, 2008.</a:t>
            </a:r>
            <a:endParaRPr lang="es-CL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Introducción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Procedimientos fuera de pabellón cada vez más frecuentes</a:t>
            </a:r>
          </a:p>
          <a:p>
            <a:r>
              <a:rPr lang="es-CL" sz="2800" dirty="0" smtClean="0"/>
              <a:t>Distintos niveles de sedación se realiza en varios servicios:	</a:t>
            </a:r>
          </a:p>
          <a:p>
            <a:pPr lvl="1"/>
            <a:r>
              <a:rPr lang="es-CL" sz="2800" dirty="0" smtClean="0"/>
              <a:t>Urgencia (reducción fracturas), Radiología (TAC, RNM, estudios contrastados), Gastroenterología (endoscopía), Broncopulmonar (</a:t>
            </a:r>
            <a:r>
              <a:rPr lang="es-CL" sz="2800" dirty="0" err="1" smtClean="0"/>
              <a:t>broncoscopía</a:t>
            </a:r>
            <a:r>
              <a:rPr lang="es-CL" sz="2800" dirty="0" smtClean="0"/>
              <a:t>), Cardiología (cateterismo cardiaco, </a:t>
            </a:r>
            <a:r>
              <a:rPr lang="es-CL" sz="2800" dirty="0" err="1" smtClean="0"/>
              <a:t>ecocardiograma</a:t>
            </a:r>
            <a:r>
              <a:rPr lang="es-CL" sz="2800" dirty="0" smtClean="0"/>
              <a:t>), unidad de quemados, dental.</a:t>
            </a:r>
            <a:endParaRPr lang="es-CL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21166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“</a:t>
            </a:r>
            <a:r>
              <a:rPr lang="es-CL" sz="1600" dirty="0" err="1" smtClean="0"/>
              <a:t>Sedation</a:t>
            </a:r>
            <a:r>
              <a:rPr lang="es-CL" sz="1600" dirty="0" smtClean="0"/>
              <a:t>/Analgesia </a:t>
            </a:r>
            <a:r>
              <a:rPr lang="es-CL" sz="1600" dirty="0" err="1" smtClean="0"/>
              <a:t>for</a:t>
            </a:r>
            <a:r>
              <a:rPr lang="es-CL" sz="1600" dirty="0" smtClean="0"/>
              <a:t> </a:t>
            </a:r>
            <a:r>
              <a:rPr lang="es-CL" sz="1600" dirty="0" err="1" smtClean="0"/>
              <a:t>diagnostic</a:t>
            </a:r>
            <a:r>
              <a:rPr lang="es-CL" sz="1600" dirty="0" smtClean="0"/>
              <a:t> and </a:t>
            </a:r>
            <a:r>
              <a:rPr lang="es-CL" sz="1600" dirty="0" err="1" smtClean="0"/>
              <a:t>therpeutic</a:t>
            </a:r>
            <a:r>
              <a:rPr lang="es-CL" sz="1600" dirty="0" smtClean="0"/>
              <a:t> </a:t>
            </a:r>
            <a:r>
              <a:rPr lang="es-CL" sz="1600" dirty="0" err="1" smtClean="0"/>
              <a:t>procedures</a:t>
            </a:r>
            <a:r>
              <a:rPr lang="es-CL" sz="1600" dirty="0" smtClean="0"/>
              <a:t> in </a:t>
            </a:r>
            <a:r>
              <a:rPr lang="es-CL" sz="1600" dirty="0" err="1" smtClean="0"/>
              <a:t>children</a:t>
            </a:r>
            <a:r>
              <a:rPr lang="es-CL" sz="1600" dirty="0" smtClean="0"/>
              <a:t> </a:t>
            </a:r>
            <a:r>
              <a:rPr lang="es-CL" sz="1600" dirty="0" err="1" smtClean="0"/>
              <a:t>outside</a:t>
            </a:r>
            <a:r>
              <a:rPr lang="es-CL" sz="1600" dirty="0" smtClean="0"/>
              <a:t> </a:t>
            </a:r>
            <a:r>
              <a:rPr lang="es-CL" sz="1600" dirty="0" err="1" smtClean="0"/>
              <a:t>operating</a:t>
            </a:r>
            <a:r>
              <a:rPr lang="es-CL" sz="1600" dirty="0" smtClean="0"/>
              <a:t> </a:t>
            </a:r>
            <a:r>
              <a:rPr lang="es-CL" sz="1600" dirty="0" err="1" smtClean="0"/>
              <a:t>room</a:t>
            </a:r>
            <a:r>
              <a:rPr lang="es-CL" sz="1600" dirty="0" smtClean="0"/>
              <a:t>” </a:t>
            </a:r>
            <a:r>
              <a:rPr lang="es-CL" sz="1600" dirty="0" err="1" smtClean="0"/>
              <a:t>Kaplan</a:t>
            </a:r>
            <a:r>
              <a:rPr lang="es-CL" sz="1600" dirty="0" smtClean="0"/>
              <a:t>, ASA </a:t>
            </a:r>
            <a:r>
              <a:rPr lang="es-CL" sz="1600" dirty="0" err="1" smtClean="0"/>
              <a:t>guidelines</a:t>
            </a:r>
            <a:r>
              <a:rPr lang="es-CL" sz="1600" dirty="0" smtClean="0"/>
              <a:t> 2006.</a:t>
            </a:r>
            <a:endParaRPr lang="es-CL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Score de Alta</a:t>
            </a:r>
            <a:endParaRPr lang="es-C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1853" t="23251" r="39044" b="30610"/>
          <a:stretch>
            <a:fillRect/>
          </a:stretch>
        </p:blipFill>
        <p:spPr bwMode="auto">
          <a:xfrm>
            <a:off x="755576" y="1628800"/>
            <a:ext cx="7769149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Resonancia </a:t>
            </a:r>
            <a:r>
              <a:rPr lang="es-CL" smtClean="0"/>
              <a:t>Nuclear Magnética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RNM requiere paciente inmóvil</a:t>
            </a:r>
          </a:p>
          <a:p>
            <a:r>
              <a:rPr lang="es-CL" dirty="0" smtClean="0"/>
              <a:t>Por lo tanto niños deben recibir anestesia general</a:t>
            </a:r>
          </a:p>
          <a:p>
            <a:r>
              <a:rPr lang="es-CL" dirty="0" smtClean="0"/>
              <a:t>Campo magnético. Tiempo de exposición es largo.</a:t>
            </a:r>
          </a:p>
          <a:p>
            <a:r>
              <a:rPr lang="es-CL" dirty="0" smtClean="0"/>
              <a:t>Riesgos asociados</a:t>
            </a:r>
          </a:p>
          <a:p>
            <a:pPr lvl="1"/>
            <a:r>
              <a:rPr lang="es-CL" dirty="0" smtClean="0"/>
              <a:t>Paciente está en cilindro estrecho y cerrado</a:t>
            </a:r>
          </a:p>
          <a:p>
            <a:pPr lvl="1"/>
            <a:r>
              <a:rPr lang="es-CL" dirty="0" smtClean="0"/>
              <a:t>Necesidad de monitores especiales</a:t>
            </a:r>
          </a:p>
          <a:p>
            <a:pPr lvl="1"/>
            <a:r>
              <a:rPr lang="es-CL" dirty="0" smtClean="0"/>
              <a:t>Alto nivel de ruido. </a:t>
            </a:r>
          </a:p>
          <a:p>
            <a:pPr lvl="1"/>
            <a:r>
              <a:rPr lang="es-CL" dirty="0" smtClean="0"/>
              <a:t>Proyectiles accidentales</a:t>
            </a:r>
          </a:p>
          <a:p>
            <a:pPr lvl="1"/>
            <a:r>
              <a:rPr lang="es-CL" dirty="0" smtClean="0"/>
              <a:t>Desfibrilador no siempre funciona bien dentro de RNM.</a:t>
            </a:r>
          </a:p>
          <a:p>
            <a:endParaRPr lang="es-C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8383" t="35063" r="4537" b="20641"/>
          <a:stretch>
            <a:fillRect/>
          </a:stretch>
        </p:blipFill>
        <p:spPr bwMode="auto">
          <a:xfrm>
            <a:off x="1187624" y="1307187"/>
            <a:ext cx="6911598" cy="4642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5750" t="28194" r="40897" b="30610"/>
          <a:stretch>
            <a:fillRect/>
          </a:stretch>
        </p:blipFill>
        <p:spPr bwMode="auto">
          <a:xfrm>
            <a:off x="1331640" y="548680"/>
            <a:ext cx="6976134" cy="48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8052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“Anestesia </a:t>
            </a:r>
            <a:r>
              <a:rPr lang="es-CL" dirty="0" smtClean="0"/>
              <a:t>para los procedimientos fuera del </a:t>
            </a:r>
            <a:r>
              <a:rPr lang="es-CL" dirty="0" err="1" smtClean="0"/>
              <a:t>quirófano.Resonancia</a:t>
            </a:r>
            <a:r>
              <a:rPr lang="es-CL" dirty="0" smtClean="0"/>
              <a:t> </a:t>
            </a:r>
            <a:r>
              <a:rPr lang="es-CL" dirty="0" smtClean="0"/>
              <a:t>magnética y tomografía </a:t>
            </a:r>
            <a:r>
              <a:rPr lang="es-CL" dirty="0" smtClean="0"/>
              <a:t>computarizada” </a:t>
            </a:r>
            <a:r>
              <a:rPr lang="es-CL" dirty="0" err="1" smtClean="0"/>
              <a:t>Rev</a:t>
            </a:r>
            <a:r>
              <a:rPr lang="es-CL" dirty="0" smtClean="0"/>
              <a:t> </a:t>
            </a:r>
            <a:r>
              <a:rPr lang="es-CL" dirty="0" err="1" smtClean="0"/>
              <a:t>Mex</a:t>
            </a:r>
            <a:r>
              <a:rPr lang="es-CL" dirty="0" smtClean="0"/>
              <a:t> </a:t>
            </a:r>
            <a:r>
              <a:rPr lang="es-CL" dirty="0" err="1" smtClean="0"/>
              <a:t>Anestesiol</a:t>
            </a:r>
            <a:r>
              <a:rPr lang="es-CL" dirty="0" smtClean="0"/>
              <a:t>. 2012; 35: S139-S142</a:t>
            </a:r>
            <a:endParaRPr lang="es-C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Resonancia Nuclear Magnética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797152"/>
            <a:ext cx="7772400" cy="1222648"/>
          </a:xfrm>
        </p:spPr>
        <p:txBody>
          <a:bodyPr/>
          <a:lstStyle/>
          <a:p>
            <a:r>
              <a:rPr lang="es-CL" dirty="0" smtClean="0"/>
              <a:t>Unidad de </a:t>
            </a:r>
            <a:r>
              <a:rPr lang="es-CL" dirty="0" err="1" smtClean="0"/>
              <a:t>postanestesia</a:t>
            </a:r>
            <a:r>
              <a:rPr lang="es-CL" dirty="0" smtClean="0"/>
              <a:t> completamente habilitada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43922" r="7857" b="24578"/>
          <a:stretch>
            <a:fillRect/>
          </a:stretch>
        </p:blipFill>
        <p:spPr bwMode="auto">
          <a:xfrm>
            <a:off x="0" y="1412776"/>
            <a:ext cx="896448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621166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“</a:t>
            </a:r>
            <a:r>
              <a:rPr lang="en-US" dirty="0" err="1" smtClean="0"/>
              <a:t>Anaesthesia</a:t>
            </a:r>
            <a:r>
              <a:rPr lang="en-US" dirty="0" smtClean="0"/>
              <a:t> for MRI in the </a:t>
            </a:r>
            <a:r>
              <a:rPr lang="en-US" dirty="0" err="1" smtClean="0"/>
              <a:t>paediatric</a:t>
            </a:r>
            <a:r>
              <a:rPr lang="en-US" dirty="0" smtClean="0"/>
              <a:t> </a:t>
            </a:r>
            <a:r>
              <a:rPr lang="en-US" dirty="0" smtClean="0"/>
              <a:t>patient”  </a:t>
            </a:r>
            <a:r>
              <a:rPr lang="en-US" dirty="0" err="1" smtClean="0"/>
              <a:t>Serafini</a:t>
            </a:r>
            <a:r>
              <a:rPr lang="en-US" dirty="0" smtClean="0"/>
              <a:t>, </a:t>
            </a:r>
            <a:r>
              <a:rPr lang="en-US" dirty="0" err="1" smtClean="0"/>
              <a:t>Zadra</a:t>
            </a:r>
            <a:r>
              <a:rPr lang="en-US" dirty="0" smtClean="0"/>
              <a:t>. </a:t>
            </a:r>
            <a:r>
              <a:rPr lang="en-US" dirty="0" smtClean="0"/>
              <a:t>Current Opinion in Anesthesiology </a:t>
            </a:r>
            <a:r>
              <a:rPr lang="en-US" dirty="0" smtClean="0"/>
              <a:t>2008; </a:t>
            </a:r>
            <a:r>
              <a:rPr lang="es-CL" dirty="0" smtClean="0"/>
              <a:t>21:499–50</a:t>
            </a:r>
            <a:endParaRPr lang="es-C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RNM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En caso de emergencia</a:t>
            </a:r>
          </a:p>
          <a:p>
            <a:pPr lvl="1"/>
            <a:r>
              <a:rPr lang="es-CL" dirty="0" smtClean="0"/>
              <a:t>Iniciar RCP si es necesario.  Inmediatamente remover al paciente de zona IV.</a:t>
            </a:r>
          </a:p>
          <a:p>
            <a:pPr lvl="1"/>
            <a:r>
              <a:rPr lang="es-CL" dirty="0" smtClean="0"/>
              <a:t>Pedir ayuda</a:t>
            </a:r>
          </a:p>
          <a:p>
            <a:pPr lvl="1"/>
            <a:r>
              <a:rPr lang="es-CL" dirty="0" smtClean="0"/>
              <a:t>Trasladar al paciente a localización segura previamente designada.</a:t>
            </a:r>
          </a:p>
          <a:p>
            <a:pPr lvl="2"/>
            <a:r>
              <a:rPr lang="es-CL" dirty="0" smtClean="0"/>
              <a:t>Debe contar con desfibrilador, monitores de signos vitales y carro de paro.  </a:t>
            </a:r>
          </a:p>
          <a:p>
            <a:pPr lvl="2"/>
            <a:endParaRPr lang="es-CL" dirty="0" smtClean="0"/>
          </a:p>
          <a:p>
            <a:r>
              <a:rPr lang="es-CL" dirty="0" smtClean="0"/>
              <a:t>RNM es el lugar más complicada para urgencias y PCR</a:t>
            </a:r>
          </a:p>
          <a:p>
            <a:pPr lvl="1"/>
            <a:r>
              <a:rPr lang="es-CL" dirty="0" smtClean="0"/>
              <a:t>Aislamiento y zonas de riesgo del campo </a:t>
            </a:r>
            <a:r>
              <a:rPr lang="es-CL" dirty="0" err="1" smtClean="0"/>
              <a:t>electromagético</a:t>
            </a:r>
            <a:endParaRPr lang="es-CL" dirty="0"/>
          </a:p>
        </p:txBody>
      </p:sp>
      <p:sp>
        <p:nvSpPr>
          <p:cNvPr id="4" name="Rectangle 3"/>
          <p:cNvSpPr/>
          <p:nvPr/>
        </p:nvSpPr>
        <p:spPr>
          <a:xfrm>
            <a:off x="0" y="6165304"/>
            <a:ext cx="9577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“Practice </a:t>
            </a:r>
            <a:r>
              <a:rPr lang="en-US" dirty="0" smtClean="0"/>
              <a:t>Advisory on Anesthetic Care for Magnetic Resonance Imaging</a:t>
            </a:r>
            <a:r>
              <a:rPr lang="en-US" dirty="0" smtClean="0"/>
              <a:t>.” </a:t>
            </a:r>
            <a:r>
              <a:rPr lang="en-US" dirty="0" smtClean="0"/>
              <a:t>Anesthesiology 2009; </a:t>
            </a:r>
            <a:r>
              <a:rPr lang="en-US" dirty="0" smtClean="0"/>
              <a:t>110:459-79</a:t>
            </a:r>
            <a:endParaRPr lang="es-C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TAC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Requiere inmovilidad del paciente entre 5-10 minutos</a:t>
            </a:r>
          </a:p>
          <a:p>
            <a:r>
              <a:rPr lang="es-CL" dirty="0" smtClean="0"/>
              <a:t>Radiación no interfiere con monitorización del paciente</a:t>
            </a:r>
          </a:p>
          <a:p>
            <a:r>
              <a:rPr lang="es-CL" dirty="0" smtClean="0"/>
              <a:t>Complicaciones más frecuentes: reacción alérgica al contraste y respiratorios.</a:t>
            </a:r>
          </a:p>
          <a:p>
            <a:r>
              <a:rPr lang="es-CL" dirty="0" smtClean="0"/>
              <a:t>Uso de contraste oral controversial y con riesgos de aspiración</a:t>
            </a:r>
          </a:p>
          <a:p>
            <a:r>
              <a:rPr lang="es-CL" dirty="0" smtClean="0"/>
              <a:t>Pacientes con gliomas o tumores cerebrales pueden presentar convulsiones cuando se les administra contraste</a:t>
            </a:r>
          </a:p>
          <a:p>
            <a:pPr lvl="1"/>
            <a:r>
              <a:rPr lang="es-CL" dirty="0" err="1" smtClean="0"/>
              <a:t>Premedicar</a:t>
            </a:r>
            <a:r>
              <a:rPr lang="es-CL" dirty="0" smtClean="0"/>
              <a:t> con BDZ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8052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“Anestesia </a:t>
            </a:r>
            <a:r>
              <a:rPr lang="es-CL" dirty="0" smtClean="0"/>
              <a:t>para los procedimientos fuera del </a:t>
            </a:r>
            <a:r>
              <a:rPr lang="es-CL" dirty="0" err="1" smtClean="0"/>
              <a:t>quirófano.Resonancia</a:t>
            </a:r>
            <a:r>
              <a:rPr lang="es-CL" dirty="0" smtClean="0"/>
              <a:t> </a:t>
            </a:r>
            <a:r>
              <a:rPr lang="es-CL" dirty="0" smtClean="0"/>
              <a:t>magnética y tomografía </a:t>
            </a:r>
            <a:r>
              <a:rPr lang="es-CL" dirty="0" smtClean="0"/>
              <a:t>computarizada” </a:t>
            </a:r>
            <a:r>
              <a:rPr lang="es-CL" dirty="0" err="1" smtClean="0"/>
              <a:t>Rev</a:t>
            </a:r>
            <a:r>
              <a:rPr lang="es-CL" dirty="0" smtClean="0"/>
              <a:t> </a:t>
            </a:r>
            <a:r>
              <a:rPr lang="es-CL" dirty="0" err="1" smtClean="0"/>
              <a:t>Mex</a:t>
            </a:r>
            <a:r>
              <a:rPr lang="es-CL" dirty="0" smtClean="0"/>
              <a:t> </a:t>
            </a:r>
            <a:r>
              <a:rPr lang="es-CL" dirty="0" err="1" smtClean="0"/>
              <a:t>Anestesiol</a:t>
            </a:r>
            <a:r>
              <a:rPr lang="es-CL" dirty="0" smtClean="0"/>
              <a:t>. 2012; 35: S139-S142</a:t>
            </a:r>
            <a:endParaRPr lang="es-C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Cateterismo cardiaco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/>
          </a:bodyPr>
          <a:lstStyle/>
          <a:p>
            <a:r>
              <a:rPr lang="es-CL" dirty="0" smtClean="0"/>
              <a:t>En población pediátrica se requiere presencia de anestesiólogo.</a:t>
            </a:r>
          </a:p>
          <a:p>
            <a:r>
              <a:rPr lang="es-CL" dirty="0" smtClean="0"/>
              <a:t>Cuidadosa evaluación </a:t>
            </a:r>
            <a:r>
              <a:rPr lang="es-CL" dirty="0" err="1" smtClean="0"/>
              <a:t>preanestésica</a:t>
            </a:r>
            <a:r>
              <a:rPr lang="es-CL" dirty="0" smtClean="0"/>
              <a:t>. Se debe considerar efecto de drogas anestésicas en resistencias pulmonares y sistémicas.</a:t>
            </a:r>
          </a:p>
          <a:p>
            <a:pPr lvl="1"/>
            <a:r>
              <a:rPr lang="es-CL" dirty="0" smtClean="0"/>
              <a:t>Repercusiones en </a:t>
            </a:r>
            <a:r>
              <a:rPr lang="es-CL" dirty="0" err="1" smtClean="0"/>
              <a:t>shunts</a:t>
            </a:r>
            <a:r>
              <a:rPr lang="es-CL" dirty="0" smtClean="0"/>
              <a:t>, precarga, flujo pulmonar y flujo sistémico</a:t>
            </a:r>
          </a:p>
          <a:p>
            <a:r>
              <a:rPr lang="es-CL" dirty="0" smtClean="0"/>
              <a:t>Complicaciones</a:t>
            </a:r>
          </a:p>
          <a:p>
            <a:pPr lvl="1"/>
            <a:r>
              <a:rPr lang="es-CL" dirty="0" smtClean="0"/>
              <a:t>Paciente de alto riesgo en ambiente desconocido</a:t>
            </a:r>
          </a:p>
          <a:p>
            <a:pPr lvl="1"/>
            <a:r>
              <a:rPr lang="es-CL" dirty="0" smtClean="0"/>
              <a:t>Riesgo de complicaciones y PCR</a:t>
            </a:r>
          </a:p>
          <a:p>
            <a:pPr lvl="1"/>
            <a:r>
              <a:rPr lang="es-CL" dirty="0" err="1" smtClean="0"/>
              <a:t>Dificil</a:t>
            </a:r>
            <a:r>
              <a:rPr lang="es-CL" dirty="0" smtClean="0"/>
              <a:t> acceso al paciente durante procedimiento</a:t>
            </a:r>
            <a:endParaRPr lang="es-CL" dirty="0"/>
          </a:p>
        </p:txBody>
      </p:sp>
      <p:sp>
        <p:nvSpPr>
          <p:cNvPr id="4" name="Rectangle 3"/>
          <p:cNvSpPr/>
          <p:nvPr/>
        </p:nvSpPr>
        <p:spPr>
          <a:xfrm>
            <a:off x="323528" y="630932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r>
              <a:rPr lang="en-US" dirty="0" smtClean="0"/>
              <a:t>in the cardiac catheterization </a:t>
            </a:r>
            <a:r>
              <a:rPr lang="en-US" dirty="0" smtClean="0"/>
              <a:t>laboratory” </a:t>
            </a:r>
            <a:r>
              <a:rPr lang="en-US" dirty="0" smtClean="0"/>
              <a:t>Current Opinion in </a:t>
            </a:r>
            <a:r>
              <a:rPr lang="en-US" dirty="0" err="1" smtClean="0"/>
              <a:t>Anaesthesiology</a:t>
            </a:r>
            <a:r>
              <a:rPr lang="en-US" dirty="0" smtClean="0"/>
              <a:t> 2010,</a:t>
            </a:r>
          </a:p>
          <a:p>
            <a:r>
              <a:rPr lang="es-CL" dirty="0" smtClean="0"/>
              <a:t>23:507-512</a:t>
            </a:r>
            <a:endParaRPr lang="es-C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Cateterización</a:t>
            </a:r>
            <a:r>
              <a:rPr lang="es-CL" dirty="0" smtClean="0"/>
              <a:t> cardíaca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Complicaciones específicas en pediatría: sangrado por sitio de inserción de guía (puede requerir transfusión)</a:t>
            </a:r>
          </a:p>
          <a:p>
            <a:r>
              <a:rPr lang="es-CL" dirty="0" smtClean="0"/>
              <a:t>Riesgo de bypass cardiopulmonar (disección aórtica, insuficiencia cardiaca aguda)</a:t>
            </a:r>
          </a:p>
          <a:p>
            <a:r>
              <a:rPr lang="es-CL" dirty="0" smtClean="0"/>
              <a:t>Alergia al contraste yodado se estima en 0.03%</a:t>
            </a:r>
          </a:p>
          <a:p>
            <a:r>
              <a:rPr lang="es-CL" dirty="0" smtClean="0"/>
              <a:t>En caso de requerir cirugía: plan de traslado inmediato a pabellón.</a:t>
            </a:r>
            <a:endParaRPr lang="es-CL" dirty="0"/>
          </a:p>
        </p:txBody>
      </p:sp>
      <p:sp>
        <p:nvSpPr>
          <p:cNvPr id="4" name="Rectangle 3"/>
          <p:cNvSpPr/>
          <p:nvPr/>
        </p:nvSpPr>
        <p:spPr>
          <a:xfrm>
            <a:off x="323528" y="58052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r>
              <a:rPr lang="en-US" dirty="0" smtClean="0"/>
              <a:t>in the cardiac catheterization </a:t>
            </a:r>
            <a:r>
              <a:rPr lang="en-US" dirty="0" smtClean="0"/>
              <a:t>laboratory” </a:t>
            </a:r>
            <a:r>
              <a:rPr lang="en-US" dirty="0" smtClean="0"/>
              <a:t>Current Opinion in </a:t>
            </a:r>
            <a:r>
              <a:rPr lang="en-US" dirty="0" err="1" smtClean="0"/>
              <a:t>Anaesthesiology</a:t>
            </a:r>
            <a:r>
              <a:rPr lang="en-US" dirty="0" smtClean="0"/>
              <a:t> 2010,</a:t>
            </a:r>
          </a:p>
          <a:p>
            <a:r>
              <a:rPr lang="es-CL" dirty="0" smtClean="0"/>
              <a:t>23:507-512</a:t>
            </a:r>
            <a:endParaRPr lang="es-C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Conclusiones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Anestesia fuera de pabellón se hace cada vez más frecuente.</a:t>
            </a:r>
          </a:p>
          <a:p>
            <a:r>
              <a:rPr lang="es-CL" dirty="0" smtClean="0"/>
              <a:t>Se debe plantear un adecuado plan de sedación y tener las habilidades y conocimientos necesarios para “rescatar” a los pacientes de planos más profundos.</a:t>
            </a:r>
          </a:p>
          <a:p>
            <a:r>
              <a:rPr lang="es-CL" dirty="0" smtClean="0"/>
              <a:t>Equipamiento adecuado para población pediátrica en caso de complicaciones</a:t>
            </a:r>
          </a:p>
          <a:p>
            <a:r>
              <a:rPr lang="es-CL" dirty="0" smtClean="0"/>
              <a:t>Monitorizar al paciente para prevenir eventos catastróficos</a:t>
            </a:r>
            <a:endParaRPr lang="es-CL" dirty="0" smtClean="0"/>
          </a:p>
          <a:p>
            <a:r>
              <a:rPr lang="es-CL" dirty="0" smtClean="0"/>
              <a:t>Lo más importante es la seguridad del paciente</a:t>
            </a:r>
            <a:endParaRPr lang="es-C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Desarrollo de anestesia fuera de pabellón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12.4% de cuidados </a:t>
            </a:r>
            <a:r>
              <a:rPr lang="es-CL" dirty="0" err="1" smtClean="0"/>
              <a:t>anestésiscos</a:t>
            </a:r>
            <a:r>
              <a:rPr lang="es-CL" dirty="0" smtClean="0"/>
              <a:t> en USA se desarrollan fuera de pabellón.</a:t>
            </a:r>
          </a:p>
          <a:p>
            <a:r>
              <a:rPr lang="es-CL" dirty="0" smtClean="0"/>
              <a:t>Progresos en técnica quirúrgica y tecnología médica</a:t>
            </a:r>
          </a:p>
          <a:p>
            <a:r>
              <a:rPr lang="es-CL" dirty="0" smtClean="0"/>
              <a:t>Desarrollo en monitorización y medicamentos (mejor titulación y efecto rápido)</a:t>
            </a:r>
          </a:p>
          <a:p>
            <a:r>
              <a:rPr lang="es-CL" dirty="0" smtClean="0"/>
              <a:t>Mayor satisfacción del paciente</a:t>
            </a:r>
          </a:p>
          <a:p>
            <a:pPr lvl="1"/>
            <a:r>
              <a:rPr lang="es-CL" dirty="0" smtClean="0"/>
              <a:t>Procedimientos más costo-efectivos y “eficientes”</a:t>
            </a:r>
          </a:p>
          <a:p>
            <a:r>
              <a:rPr lang="es-CL" dirty="0" smtClean="0"/>
              <a:t>Presión de sistema económico para disminuir costos</a:t>
            </a:r>
          </a:p>
          <a:p>
            <a:r>
              <a:rPr lang="es-CL" dirty="0" smtClean="0"/>
              <a:t>Aparición de nuevos riesgos y complicaciones </a:t>
            </a:r>
          </a:p>
          <a:p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87727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“</a:t>
            </a:r>
            <a:r>
              <a:rPr lang="es-CL" sz="1600" dirty="0" err="1" smtClean="0"/>
              <a:t>Standarizing</a:t>
            </a:r>
            <a:r>
              <a:rPr lang="es-CL" sz="1600" dirty="0" smtClean="0"/>
              <a:t> </a:t>
            </a:r>
            <a:r>
              <a:rPr lang="es-CL" sz="1600" dirty="0" err="1" smtClean="0"/>
              <a:t>care</a:t>
            </a:r>
            <a:r>
              <a:rPr lang="es-CL" sz="1600" dirty="0" smtClean="0"/>
              <a:t> and </a:t>
            </a:r>
            <a:r>
              <a:rPr lang="es-CL" sz="1600" dirty="0" err="1" smtClean="0"/>
              <a:t>monitoring</a:t>
            </a:r>
            <a:r>
              <a:rPr lang="es-CL" sz="1600" dirty="0" smtClean="0"/>
              <a:t> </a:t>
            </a:r>
            <a:r>
              <a:rPr lang="es-CL" sz="1600" dirty="0" err="1" smtClean="0"/>
              <a:t>for</a:t>
            </a:r>
            <a:r>
              <a:rPr lang="es-CL" sz="1600" dirty="0" smtClean="0"/>
              <a:t> </a:t>
            </a:r>
            <a:r>
              <a:rPr lang="es-CL" sz="1600" dirty="0" err="1" smtClean="0"/>
              <a:t>anesthesia</a:t>
            </a:r>
            <a:r>
              <a:rPr lang="es-CL" sz="1600" dirty="0" smtClean="0"/>
              <a:t> </a:t>
            </a:r>
            <a:r>
              <a:rPr lang="es-CL" sz="1600" dirty="0" err="1" smtClean="0"/>
              <a:t>or</a:t>
            </a:r>
            <a:r>
              <a:rPr lang="es-CL" sz="1600" dirty="0" smtClean="0"/>
              <a:t> </a:t>
            </a:r>
            <a:r>
              <a:rPr lang="es-CL" sz="1600" dirty="0" err="1" smtClean="0"/>
              <a:t>procedural</a:t>
            </a:r>
            <a:r>
              <a:rPr lang="es-CL" sz="1600" dirty="0" smtClean="0"/>
              <a:t> </a:t>
            </a:r>
            <a:r>
              <a:rPr lang="es-CL" sz="1600" dirty="0" err="1" smtClean="0"/>
              <a:t>sedation</a:t>
            </a:r>
            <a:r>
              <a:rPr lang="es-CL" sz="1600" dirty="0" smtClean="0"/>
              <a:t> </a:t>
            </a:r>
            <a:r>
              <a:rPr lang="es-CL" sz="1600" dirty="0" err="1" smtClean="0"/>
              <a:t>delivered</a:t>
            </a:r>
            <a:r>
              <a:rPr lang="es-CL" sz="1600" dirty="0" smtClean="0"/>
              <a:t> </a:t>
            </a:r>
            <a:r>
              <a:rPr lang="es-CL" sz="1600" dirty="0" err="1" smtClean="0"/>
              <a:t>outside</a:t>
            </a:r>
            <a:r>
              <a:rPr lang="es-CL" sz="1600" dirty="0" smtClean="0"/>
              <a:t> </a:t>
            </a:r>
            <a:r>
              <a:rPr lang="es-CL" sz="1600" dirty="0" err="1" smtClean="0"/>
              <a:t>the</a:t>
            </a:r>
            <a:r>
              <a:rPr lang="es-CL" sz="1600" dirty="0" smtClean="0"/>
              <a:t> </a:t>
            </a:r>
            <a:r>
              <a:rPr lang="es-CL" sz="1600" dirty="0" err="1" smtClean="0"/>
              <a:t>operating</a:t>
            </a:r>
            <a:r>
              <a:rPr lang="es-CL" sz="1600" dirty="0" smtClean="0"/>
              <a:t> </a:t>
            </a:r>
            <a:r>
              <a:rPr lang="es-CL" sz="1600" dirty="0" err="1" smtClean="0"/>
              <a:t>room</a:t>
            </a:r>
            <a:r>
              <a:rPr lang="es-CL" sz="1600" dirty="0" smtClean="0"/>
              <a:t>” </a:t>
            </a:r>
            <a:r>
              <a:rPr lang="es-CL" sz="1600" dirty="0" err="1" smtClean="0"/>
              <a:t>Eichron</a:t>
            </a:r>
            <a:r>
              <a:rPr lang="es-CL" sz="1600" dirty="0" smtClean="0"/>
              <a:t>, </a:t>
            </a:r>
            <a:r>
              <a:rPr lang="es-CL" sz="1600" dirty="0" err="1" smtClean="0"/>
              <a:t>Hensler</a:t>
            </a:r>
            <a:r>
              <a:rPr lang="es-CL" sz="1600" dirty="0" smtClean="0"/>
              <a:t>, Murphy. </a:t>
            </a:r>
            <a:r>
              <a:rPr lang="es-CL" sz="1600" dirty="0" err="1" smtClean="0"/>
              <a:t>Curr</a:t>
            </a:r>
            <a:r>
              <a:rPr lang="es-CL" sz="1600" dirty="0" smtClean="0"/>
              <a:t> </a:t>
            </a:r>
            <a:r>
              <a:rPr lang="es-CL" sz="1600" dirty="0" err="1" smtClean="0"/>
              <a:t>Opin</a:t>
            </a:r>
            <a:r>
              <a:rPr lang="es-CL" sz="1600" dirty="0" smtClean="0"/>
              <a:t> </a:t>
            </a:r>
            <a:r>
              <a:rPr lang="es-CL" sz="1600" dirty="0" err="1" smtClean="0"/>
              <a:t>Aneaesthesiol</a:t>
            </a:r>
            <a:r>
              <a:rPr lang="es-CL" sz="1600" dirty="0" smtClean="0"/>
              <a:t>, 2010.</a:t>
            </a:r>
            <a:endParaRPr lang="es-CL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Gracias</a:t>
            </a:r>
            <a:endParaRPr lang="es-C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348880"/>
            <a:ext cx="7772400" cy="3670920"/>
          </a:xfrm>
        </p:spPr>
        <p:txBody>
          <a:bodyPr/>
          <a:lstStyle/>
          <a:p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895" t="30141" r="10071" b="42297"/>
          <a:stretch>
            <a:fillRect/>
          </a:stretch>
        </p:blipFill>
        <p:spPr bwMode="auto">
          <a:xfrm>
            <a:off x="0" y="260648"/>
            <a:ext cx="9144000" cy="181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8454" t="14563" r="51107" b="22438"/>
          <a:stretch>
            <a:fillRect/>
          </a:stretch>
        </p:blipFill>
        <p:spPr bwMode="auto">
          <a:xfrm>
            <a:off x="323528" y="2249488"/>
            <a:ext cx="3744416" cy="435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51660" t="16532" r="14861" b="13579"/>
          <a:stretch>
            <a:fillRect/>
          </a:stretch>
        </p:blipFill>
        <p:spPr bwMode="auto">
          <a:xfrm>
            <a:off x="4932040" y="2204864"/>
            <a:ext cx="3779912" cy="443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36047" r="20586" b="45171"/>
          <a:stretch>
            <a:fillRect/>
          </a:stretch>
        </p:blipFill>
        <p:spPr bwMode="auto">
          <a:xfrm>
            <a:off x="1547664" y="0"/>
            <a:ext cx="639763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8969" t="25391" r="26203" b="12594"/>
          <a:stretch>
            <a:fillRect/>
          </a:stretch>
        </p:blipFill>
        <p:spPr bwMode="auto">
          <a:xfrm>
            <a:off x="1043608" y="1313384"/>
            <a:ext cx="71287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03648" y="4869160"/>
            <a:ext cx="532859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1403648" y="6309320"/>
            <a:ext cx="532859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Procedimientos fuera de pabellón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Personal no habituado al manejo anestésico</a:t>
            </a:r>
          </a:p>
          <a:p>
            <a:r>
              <a:rPr lang="es-CL" dirty="0" smtClean="0"/>
              <a:t>Paciente deficientemente estudiado y preparado</a:t>
            </a:r>
          </a:p>
          <a:p>
            <a:r>
              <a:rPr lang="es-CL" dirty="0" smtClean="0"/>
              <a:t>Ausencia de red central de gases</a:t>
            </a:r>
          </a:p>
          <a:p>
            <a:r>
              <a:rPr lang="es-CL" dirty="0" smtClean="0"/>
              <a:t>Escaso acceso a monitores </a:t>
            </a:r>
          </a:p>
          <a:p>
            <a:r>
              <a:rPr lang="es-CL" dirty="0" smtClean="0"/>
              <a:t>Equipamiento anestésico no en estado óptimo (máquinas anestésicas)</a:t>
            </a:r>
          </a:p>
          <a:p>
            <a:r>
              <a:rPr lang="es-CL" dirty="0" smtClean="0"/>
              <a:t>Entorno físico incómodo, no habilitado, mala iluminación</a:t>
            </a:r>
          </a:p>
          <a:p>
            <a:r>
              <a:rPr lang="es-CL" dirty="0" smtClean="0"/>
              <a:t>Dificultad en solicitar ayuda</a:t>
            </a:r>
          </a:p>
          <a:p>
            <a:r>
              <a:rPr lang="es-CL" dirty="0" smtClean="0"/>
              <a:t>Exposición a radiación</a:t>
            </a:r>
          </a:p>
          <a:p>
            <a:r>
              <a:rPr lang="es-CL" dirty="0" smtClean="0"/>
              <a:t>Acceso limitado al paciente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16530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“Management </a:t>
            </a:r>
            <a:r>
              <a:rPr lang="en-US" dirty="0"/>
              <a:t>of anesthetic emergencies and complications outside the operating </a:t>
            </a:r>
            <a:r>
              <a:rPr lang="en-US" dirty="0" smtClean="0"/>
              <a:t>room”.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Opin</a:t>
            </a:r>
            <a:r>
              <a:rPr lang="en-US" dirty="0"/>
              <a:t> </a:t>
            </a:r>
            <a:r>
              <a:rPr lang="en-US" dirty="0" err="1" smtClean="0"/>
              <a:t>Anesthesiol</a:t>
            </a:r>
            <a:r>
              <a:rPr lang="en-US" dirty="0" smtClean="0"/>
              <a:t> 2014; 27: 437-441..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Sedación: un continuo</a:t>
            </a:r>
            <a:endParaRPr lang="es-C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0482" t="23946" r="18692" b="23000"/>
          <a:stretch>
            <a:fillRect/>
          </a:stretch>
        </p:blipFill>
        <p:spPr bwMode="auto">
          <a:xfrm>
            <a:off x="683568" y="1844824"/>
            <a:ext cx="748883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609329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“</a:t>
            </a:r>
            <a:r>
              <a:rPr lang="es-CL" sz="1600" dirty="0" err="1" smtClean="0"/>
              <a:t>Sedation</a:t>
            </a:r>
            <a:r>
              <a:rPr lang="es-CL" sz="1600" dirty="0" smtClean="0"/>
              <a:t>/Analgesia </a:t>
            </a:r>
            <a:r>
              <a:rPr lang="es-CL" sz="1600" dirty="0" err="1" smtClean="0"/>
              <a:t>for</a:t>
            </a:r>
            <a:r>
              <a:rPr lang="es-CL" sz="1600" dirty="0" smtClean="0"/>
              <a:t> </a:t>
            </a:r>
            <a:r>
              <a:rPr lang="es-CL" sz="1600" dirty="0" err="1" smtClean="0"/>
              <a:t>diagnostic</a:t>
            </a:r>
            <a:r>
              <a:rPr lang="es-CL" sz="1600" dirty="0" smtClean="0"/>
              <a:t> and </a:t>
            </a:r>
            <a:r>
              <a:rPr lang="es-CL" sz="1600" dirty="0" err="1" smtClean="0"/>
              <a:t>therpeutic</a:t>
            </a:r>
            <a:r>
              <a:rPr lang="es-CL" sz="1600" dirty="0" smtClean="0"/>
              <a:t> </a:t>
            </a:r>
            <a:r>
              <a:rPr lang="es-CL" sz="1600" dirty="0" err="1" smtClean="0"/>
              <a:t>procedures</a:t>
            </a:r>
            <a:r>
              <a:rPr lang="es-CL" sz="1600" dirty="0" smtClean="0"/>
              <a:t> in </a:t>
            </a:r>
            <a:r>
              <a:rPr lang="es-CL" sz="1600" dirty="0" err="1" smtClean="0"/>
              <a:t>children</a:t>
            </a:r>
            <a:r>
              <a:rPr lang="es-CL" sz="1600" dirty="0" smtClean="0"/>
              <a:t> </a:t>
            </a:r>
            <a:r>
              <a:rPr lang="es-CL" sz="1600" dirty="0" err="1" smtClean="0"/>
              <a:t>outside</a:t>
            </a:r>
            <a:r>
              <a:rPr lang="es-CL" sz="1600" dirty="0" smtClean="0"/>
              <a:t> </a:t>
            </a:r>
            <a:r>
              <a:rPr lang="es-CL" sz="1600" dirty="0" err="1" smtClean="0"/>
              <a:t>operating</a:t>
            </a:r>
            <a:r>
              <a:rPr lang="es-CL" sz="1600" dirty="0" smtClean="0"/>
              <a:t> </a:t>
            </a:r>
            <a:r>
              <a:rPr lang="es-CL" sz="1600" dirty="0" err="1" smtClean="0"/>
              <a:t>room</a:t>
            </a:r>
            <a:r>
              <a:rPr lang="es-CL" sz="1600" dirty="0" smtClean="0"/>
              <a:t>” </a:t>
            </a:r>
            <a:r>
              <a:rPr lang="es-CL" sz="1600" dirty="0" err="1" smtClean="0"/>
              <a:t>Kaplan</a:t>
            </a:r>
            <a:r>
              <a:rPr lang="es-CL" sz="1600" dirty="0" smtClean="0"/>
              <a:t>, ASA </a:t>
            </a:r>
            <a:r>
              <a:rPr lang="es-CL" sz="1600" dirty="0" err="1" smtClean="0"/>
              <a:t>guidelines</a:t>
            </a:r>
            <a:r>
              <a:rPr lang="es-CL" sz="1600" dirty="0" smtClean="0"/>
              <a:t> 2006.</a:t>
            </a:r>
            <a:endParaRPr lang="es-C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Niveles de Sedación</a:t>
            </a:r>
            <a:endParaRPr lang="es-C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748" t="27679" r="9362" b="38910"/>
          <a:stretch>
            <a:fillRect/>
          </a:stretch>
        </p:blipFill>
        <p:spPr bwMode="auto">
          <a:xfrm>
            <a:off x="0" y="1988840"/>
            <a:ext cx="889248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602128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“</a:t>
            </a:r>
            <a:r>
              <a:rPr lang="es-CL" sz="1600" dirty="0" err="1" smtClean="0"/>
              <a:t>Pediatric</a:t>
            </a:r>
            <a:r>
              <a:rPr lang="es-CL" sz="1600" dirty="0" smtClean="0"/>
              <a:t> </a:t>
            </a:r>
            <a:r>
              <a:rPr lang="es-CL" sz="1600" dirty="0" err="1" smtClean="0"/>
              <a:t>sedation</a:t>
            </a:r>
            <a:r>
              <a:rPr lang="es-CL" sz="1600" dirty="0" smtClean="0"/>
              <a:t>/</a:t>
            </a:r>
            <a:r>
              <a:rPr lang="es-CL" sz="1600" dirty="0" err="1" smtClean="0"/>
              <a:t>anesthesia</a:t>
            </a:r>
            <a:r>
              <a:rPr lang="es-CL" sz="1600" dirty="0" smtClean="0"/>
              <a:t> </a:t>
            </a:r>
            <a:r>
              <a:rPr lang="es-CL" sz="1600" dirty="0" err="1" smtClean="0"/>
              <a:t>outside</a:t>
            </a:r>
            <a:r>
              <a:rPr lang="es-CL" sz="1600" dirty="0" smtClean="0"/>
              <a:t> </a:t>
            </a:r>
            <a:r>
              <a:rPr lang="es-CL" sz="1600" dirty="0" err="1" smtClean="0"/>
              <a:t>operating</a:t>
            </a:r>
            <a:r>
              <a:rPr lang="es-CL" sz="1600" dirty="0" smtClean="0"/>
              <a:t> </a:t>
            </a:r>
            <a:r>
              <a:rPr lang="es-CL" sz="1600" dirty="0" err="1" smtClean="0"/>
              <a:t>room</a:t>
            </a:r>
            <a:r>
              <a:rPr lang="es-CL" sz="1600" dirty="0" smtClean="0"/>
              <a:t>” D. </a:t>
            </a:r>
            <a:r>
              <a:rPr lang="es-CL" sz="1600" dirty="0" err="1" smtClean="0"/>
              <a:t>Gozal</a:t>
            </a:r>
            <a:r>
              <a:rPr lang="es-CL" sz="1600" dirty="0" smtClean="0"/>
              <a:t>, Y. </a:t>
            </a:r>
            <a:r>
              <a:rPr lang="es-CL" sz="1600" dirty="0" err="1" smtClean="0"/>
              <a:t>Gozal</a:t>
            </a:r>
            <a:r>
              <a:rPr lang="es-CL" sz="1600" dirty="0" smtClean="0"/>
              <a:t>. </a:t>
            </a:r>
            <a:r>
              <a:rPr lang="es-CL" sz="1600" dirty="0" err="1" smtClean="0"/>
              <a:t>Curr</a:t>
            </a:r>
            <a:r>
              <a:rPr lang="es-CL" sz="1600" dirty="0" smtClean="0"/>
              <a:t> </a:t>
            </a:r>
            <a:r>
              <a:rPr lang="es-CL" sz="1600" dirty="0" err="1" smtClean="0"/>
              <a:t>Opin</a:t>
            </a:r>
            <a:r>
              <a:rPr lang="es-CL" sz="1600" dirty="0" smtClean="0"/>
              <a:t> </a:t>
            </a:r>
            <a:r>
              <a:rPr lang="es-CL" sz="1600" dirty="0" err="1" smtClean="0"/>
              <a:t>Anaesthesiol</a:t>
            </a:r>
            <a:r>
              <a:rPr lang="es-CL" sz="1600" dirty="0" smtClean="0"/>
              <a:t> 21: 494-498, 2008.</a:t>
            </a:r>
            <a:endParaRPr lang="es-CL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Objetivos de sedación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4102968"/>
          </a:xfrm>
        </p:spPr>
        <p:txBody>
          <a:bodyPr>
            <a:normAutofit/>
          </a:bodyPr>
          <a:lstStyle/>
          <a:p>
            <a:r>
              <a:rPr lang="es-CL" sz="3200" dirty="0" smtClean="0"/>
              <a:t>Mitigar miedo y ansiedad (niño y padres).</a:t>
            </a:r>
          </a:p>
          <a:p>
            <a:r>
              <a:rPr lang="es-CL" sz="3200" dirty="0" smtClean="0"/>
              <a:t>Obtener cooperación del niño.</a:t>
            </a:r>
          </a:p>
          <a:p>
            <a:r>
              <a:rPr lang="es-CL" sz="3200" dirty="0" smtClean="0"/>
              <a:t>Lograr inmovilidad necesaria para procedimiento.</a:t>
            </a:r>
          </a:p>
          <a:p>
            <a:r>
              <a:rPr lang="es-CL" sz="3200" dirty="0" smtClean="0"/>
              <a:t>Inducir pérdida de conciencia y amnesia.</a:t>
            </a:r>
          </a:p>
          <a:p>
            <a:r>
              <a:rPr lang="es-CL" sz="3200" dirty="0" smtClean="0"/>
              <a:t>Reducir </a:t>
            </a:r>
            <a:r>
              <a:rPr lang="es-CL" sz="3200" dirty="0" err="1" smtClean="0"/>
              <a:t>disconfort</a:t>
            </a:r>
            <a:r>
              <a:rPr lang="es-CL" sz="3200" dirty="0" smtClean="0"/>
              <a:t> y dolor.</a:t>
            </a:r>
          </a:p>
          <a:p>
            <a:r>
              <a:rPr lang="es-CL" sz="3200" dirty="0" smtClean="0"/>
              <a:t>Mantener al niño seguro.</a:t>
            </a:r>
            <a:endParaRPr lang="es-CL" sz="3200" dirty="0"/>
          </a:p>
        </p:txBody>
      </p:sp>
      <p:sp>
        <p:nvSpPr>
          <p:cNvPr id="4" name="Rectangle 3"/>
          <p:cNvSpPr/>
          <p:nvPr/>
        </p:nvSpPr>
        <p:spPr>
          <a:xfrm>
            <a:off x="539552" y="4797152"/>
            <a:ext cx="5328592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TextBox 4"/>
          <p:cNvSpPr txBox="1"/>
          <p:nvPr/>
        </p:nvSpPr>
        <p:spPr>
          <a:xfrm>
            <a:off x="251520" y="6093296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“</a:t>
            </a:r>
            <a:r>
              <a:rPr lang="es-CL" sz="1600" dirty="0" err="1" smtClean="0"/>
              <a:t>Pediatric</a:t>
            </a:r>
            <a:r>
              <a:rPr lang="es-CL" sz="1600" dirty="0" smtClean="0"/>
              <a:t> </a:t>
            </a:r>
            <a:r>
              <a:rPr lang="es-CL" sz="1600" dirty="0" err="1" smtClean="0"/>
              <a:t>sedation</a:t>
            </a:r>
            <a:r>
              <a:rPr lang="es-CL" sz="1600" dirty="0" smtClean="0"/>
              <a:t>/</a:t>
            </a:r>
            <a:r>
              <a:rPr lang="es-CL" sz="1600" dirty="0" err="1" smtClean="0"/>
              <a:t>anesthesia</a:t>
            </a:r>
            <a:r>
              <a:rPr lang="es-CL" sz="1600" dirty="0" smtClean="0"/>
              <a:t> </a:t>
            </a:r>
            <a:r>
              <a:rPr lang="es-CL" sz="1600" dirty="0" err="1" smtClean="0"/>
              <a:t>outside</a:t>
            </a:r>
            <a:r>
              <a:rPr lang="es-CL" sz="1600" dirty="0" smtClean="0"/>
              <a:t> </a:t>
            </a:r>
            <a:r>
              <a:rPr lang="es-CL" sz="1600" dirty="0" err="1" smtClean="0"/>
              <a:t>operating</a:t>
            </a:r>
            <a:r>
              <a:rPr lang="es-CL" sz="1600" dirty="0" smtClean="0"/>
              <a:t> </a:t>
            </a:r>
            <a:r>
              <a:rPr lang="es-CL" sz="1600" dirty="0" err="1" smtClean="0"/>
              <a:t>room</a:t>
            </a:r>
            <a:r>
              <a:rPr lang="es-CL" sz="1600" dirty="0" smtClean="0"/>
              <a:t>” D. </a:t>
            </a:r>
            <a:r>
              <a:rPr lang="es-CL" sz="1600" dirty="0" err="1" smtClean="0"/>
              <a:t>Gozal</a:t>
            </a:r>
            <a:r>
              <a:rPr lang="es-CL" sz="1600" dirty="0" smtClean="0"/>
              <a:t>, Y. </a:t>
            </a:r>
            <a:r>
              <a:rPr lang="es-CL" sz="1600" dirty="0" err="1" smtClean="0"/>
              <a:t>Gozal</a:t>
            </a:r>
            <a:r>
              <a:rPr lang="es-CL" sz="1600" dirty="0" smtClean="0"/>
              <a:t>. </a:t>
            </a:r>
            <a:r>
              <a:rPr lang="es-CL" sz="1600" dirty="0" err="1" smtClean="0"/>
              <a:t>Curr</a:t>
            </a:r>
            <a:r>
              <a:rPr lang="es-CL" sz="1600" dirty="0" smtClean="0"/>
              <a:t> </a:t>
            </a:r>
            <a:r>
              <a:rPr lang="es-CL" sz="1600" dirty="0" err="1" smtClean="0"/>
              <a:t>Opin</a:t>
            </a:r>
            <a:r>
              <a:rPr lang="es-CL" sz="1600" dirty="0" smtClean="0"/>
              <a:t> </a:t>
            </a:r>
            <a:r>
              <a:rPr lang="es-CL" sz="1600" dirty="0" err="1" smtClean="0"/>
              <a:t>Anaesthesiol</a:t>
            </a:r>
            <a:r>
              <a:rPr lang="es-CL" sz="1600" dirty="0" smtClean="0"/>
              <a:t> 21: 494-498, 2008.</a:t>
            </a:r>
            <a:endParaRPr lang="es-CL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201</TotalTime>
  <Words>1459</Words>
  <Application>Microsoft Office PowerPoint</Application>
  <PresentationFormat>On-screen Show (4:3)</PresentationFormat>
  <Paragraphs>159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Anestesia Fuera de Pabellón</vt:lpstr>
      <vt:lpstr>Introducción</vt:lpstr>
      <vt:lpstr>Desarrollo de anestesia fuera de pabellón</vt:lpstr>
      <vt:lpstr>Slide 4</vt:lpstr>
      <vt:lpstr>Slide 5</vt:lpstr>
      <vt:lpstr>Procedimientos fuera de pabellón</vt:lpstr>
      <vt:lpstr>Sedación: un continuo</vt:lpstr>
      <vt:lpstr>Niveles de Sedación</vt:lpstr>
      <vt:lpstr>Objetivos de sedación</vt:lpstr>
      <vt:lpstr>Riesgos de sedación</vt:lpstr>
      <vt:lpstr>Personal</vt:lpstr>
      <vt:lpstr>Slide 12</vt:lpstr>
      <vt:lpstr>Slide 13</vt:lpstr>
      <vt:lpstr>Evaluación presedación y riesgo</vt:lpstr>
      <vt:lpstr>Monitorización</vt:lpstr>
      <vt:lpstr>Capnografía</vt:lpstr>
      <vt:lpstr>Medicamentos</vt:lpstr>
      <vt:lpstr>Ayuno adecuado</vt:lpstr>
      <vt:lpstr>Recuperación y Alta</vt:lpstr>
      <vt:lpstr>Score de Alta</vt:lpstr>
      <vt:lpstr>Resonancia Nuclear Magnética</vt:lpstr>
      <vt:lpstr>Slide 22</vt:lpstr>
      <vt:lpstr>Slide 23</vt:lpstr>
      <vt:lpstr>Resonancia Nuclear Magnética</vt:lpstr>
      <vt:lpstr>RNM</vt:lpstr>
      <vt:lpstr>TAC</vt:lpstr>
      <vt:lpstr>Cateterismo cardiaco</vt:lpstr>
      <vt:lpstr>Cateterización cardíaca</vt:lpstr>
      <vt:lpstr>Conclusiones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Anestesia Fuera de Pabellón</dc:title>
  <dc:creator>Pedro</dc:creator>
  <cp:lastModifiedBy>Pedro</cp:lastModifiedBy>
  <cp:revision>6</cp:revision>
  <dcterms:created xsi:type="dcterms:W3CDTF">2014-12-22T21:38:36Z</dcterms:created>
  <dcterms:modified xsi:type="dcterms:W3CDTF">2014-12-23T09:50:28Z</dcterms:modified>
</cp:coreProperties>
</file>