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6"/>
  </p:notesMasterIdLst>
  <p:sldIdLst>
    <p:sldId id="256" r:id="rId2"/>
    <p:sldId id="258" r:id="rId3"/>
    <p:sldId id="259" r:id="rId4"/>
    <p:sldId id="265" r:id="rId5"/>
    <p:sldId id="285" r:id="rId6"/>
    <p:sldId id="266" r:id="rId7"/>
    <p:sldId id="292" r:id="rId8"/>
    <p:sldId id="293" r:id="rId9"/>
    <p:sldId id="286" r:id="rId10"/>
    <p:sldId id="267" r:id="rId11"/>
    <p:sldId id="268" r:id="rId12"/>
    <p:sldId id="269" r:id="rId13"/>
    <p:sldId id="260" r:id="rId14"/>
    <p:sldId id="271" r:id="rId15"/>
    <p:sldId id="262" r:id="rId16"/>
    <p:sldId id="274" r:id="rId17"/>
    <p:sldId id="276" r:id="rId18"/>
    <p:sldId id="277" r:id="rId19"/>
    <p:sldId id="275" r:id="rId20"/>
    <p:sldId id="287" r:id="rId21"/>
    <p:sldId id="278" r:id="rId22"/>
    <p:sldId id="289" r:id="rId23"/>
    <p:sldId id="288" r:id="rId24"/>
    <p:sldId id="279" r:id="rId25"/>
    <p:sldId id="280" r:id="rId26"/>
    <p:sldId id="281" r:id="rId27"/>
    <p:sldId id="282" r:id="rId28"/>
    <p:sldId id="300" r:id="rId29"/>
    <p:sldId id="301" r:id="rId30"/>
    <p:sldId id="295" r:id="rId31"/>
    <p:sldId id="297" r:id="rId32"/>
    <p:sldId id="296" r:id="rId33"/>
    <p:sldId id="299" r:id="rId34"/>
    <p:sldId id="272" r:id="rId3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34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6754C-7061-CC4C-A5B3-93F74AF47136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56ABC-39AB-5A41-A2AE-D87253876D9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069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Cuando se miden y cuando se alteran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56ABC-39AB-5A41-A2AE-D87253876D9F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5695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dirty="0" smtClean="0"/>
              <a:t>Definición</a:t>
            </a:r>
          </a:p>
          <a:p>
            <a:pPr lvl="1" algn="just"/>
            <a:r>
              <a:rPr lang="es-ES" dirty="0" smtClean="0"/>
              <a:t>Reacción sistémica alérgica provocada por liberación de histamina y otros mediadores, de inicio súbito y dura menos de 24 </a:t>
            </a:r>
            <a:r>
              <a:rPr lang="es-ES" dirty="0" err="1" smtClean="0"/>
              <a:t>hrs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56ABC-39AB-5A41-A2AE-D87253876D9F}" type="slidenum">
              <a:rPr lang="es-ES" smtClean="0"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638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4C74669-94EA-2E44-8287-C87EDE33D6BE}" type="datetimeFigureOut">
              <a:rPr lang="es-ES" smtClean="0"/>
              <a:t>27-08-14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CD791B0-C088-D049-A62D-E237BC8731F9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Alergias y Anestesia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Dr. Armando Valenzuela B</a:t>
            </a:r>
          </a:p>
          <a:p>
            <a:r>
              <a:rPr lang="es-ES" dirty="0" smtClean="0"/>
              <a:t>Becado Anestesiología </a:t>
            </a:r>
            <a:r>
              <a:rPr lang="es-ES" dirty="0" err="1" smtClean="0"/>
              <a:t>U.Andes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6486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Alergias alimentarias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err="1" smtClean="0"/>
              <a:t>Propofol</a:t>
            </a:r>
            <a:endParaRPr lang="es-ES" dirty="0" smtClean="0"/>
          </a:p>
          <a:p>
            <a:pPr lvl="1"/>
            <a:r>
              <a:rPr lang="es-ES" dirty="0" smtClean="0"/>
              <a:t>La evidencia actual sugiere que pacientes con antecedentes de alergia al huevo, soya o maní no presentan mayor riesgo de anafilaxia ante la exposición al </a:t>
            </a:r>
            <a:r>
              <a:rPr lang="es-ES" dirty="0" err="1" smtClean="0"/>
              <a:t>propofol</a:t>
            </a:r>
            <a:r>
              <a:rPr lang="es-ES" dirty="0" smtClean="0"/>
              <a:t>.</a:t>
            </a:r>
          </a:p>
          <a:p>
            <a:pPr lvl="1"/>
            <a:endParaRPr lang="es-ES" dirty="0"/>
          </a:p>
          <a:p>
            <a:r>
              <a:rPr lang="es-ES" b="1" u="sng" dirty="0" smtClean="0"/>
              <a:t>Alergia al huevo y </a:t>
            </a:r>
            <a:r>
              <a:rPr lang="es-ES" b="1" u="sng" dirty="0" err="1" smtClean="0"/>
              <a:t>propofol</a:t>
            </a:r>
            <a:endParaRPr lang="es-ES" b="1" u="sng" dirty="0" smtClean="0"/>
          </a:p>
          <a:p>
            <a:pPr lvl="1"/>
            <a:r>
              <a:rPr lang="es-ES" dirty="0" smtClean="0"/>
              <a:t>La alergia al huevo es común en la niñez y suele remitir en la adultez</a:t>
            </a:r>
          </a:p>
          <a:p>
            <a:pPr lvl="1"/>
            <a:r>
              <a:rPr lang="es-ES" dirty="0" smtClean="0"/>
              <a:t>5 alérgenos han sido descritos en el huevo </a:t>
            </a:r>
            <a:r>
              <a:rPr lang="es-ES" dirty="0" smtClean="0">
                <a:sym typeface="Wingdings"/>
              </a:rPr>
              <a:t> Gal d 1-5</a:t>
            </a:r>
          </a:p>
          <a:p>
            <a:pPr lvl="2"/>
            <a:r>
              <a:rPr lang="es-ES" dirty="0" err="1" smtClean="0">
                <a:sym typeface="Wingdings"/>
              </a:rPr>
              <a:t>Ovomucoide</a:t>
            </a:r>
            <a:r>
              <a:rPr lang="es-ES" dirty="0" smtClean="0">
                <a:sym typeface="Wingdings"/>
              </a:rPr>
              <a:t> (Gal d 1) y ovoalbúmina (Gal d 2) constituyen 10 y 50% de las proteínas de la clara de huevo</a:t>
            </a:r>
          </a:p>
          <a:p>
            <a:pPr lvl="2"/>
            <a:r>
              <a:rPr lang="es-ES" dirty="0" smtClean="0">
                <a:sym typeface="Wingdings"/>
              </a:rPr>
              <a:t>Albúmina sérica del huevo (Gal d 5) es el principal alérgeno en la yema del huevo</a:t>
            </a:r>
          </a:p>
          <a:p>
            <a:pPr lvl="1"/>
            <a:r>
              <a:rPr lang="es-ES" dirty="0" smtClean="0">
                <a:sym typeface="Wingdings"/>
              </a:rPr>
              <a:t>El </a:t>
            </a:r>
            <a:r>
              <a:rPr lang="es-ES" dirty="0" err="1" smtClean="0">
                <a:sym typeface="Wingdings"/>
              </a:rPr>
              <a:t>propofol</a:t>
            </a:r>
            <a:r>
              <a:rPr lang="es-ES" dirty="0" smtClean="0">
                <a:sym typeface="Wingdings"/>
              </a:rPr>
              <a:t> es un derivado </a:t>
            </a:r>
            <a:r>
              <a:rPr lang="es-ES" dirty="0" err="1" smtClean="0">
                <a:sym typeface="Wingdings"/>
              </a:rPr>
              <a:t>alquifenol</a:t>
            </a:r>
            <a:r>
              <a:rPr lang="es-ES" dirty="0" smtClean="0">
                <a:sym typeface="Wingdings"/>
              </a:rPr>
              <a:t> comercializado en solución con aceite de soya (10%) y lecitina de huevo (1,2%) como </a:t>
            </a:r>
            <a:r>
              <a:rPr lang="es-ES" dirty="0" err="1" smtClean="0">
                <a:sym typeface="Wingdings"/>
              </a:rPr>
              <a:t>emulsificantes</a:t>
            </a:r>
            <a:endParaRPr lang="es-ES" dirty="0" smtClean="0">
              <a:sym typeface="Wingdings"/>
            </a:endParaRPr>
          </a:p>
          <a:p>
            <a:pPr lvl="1"/>
            <a:r>
              <a:rPr lang="es-ES" dirty="0" smtClean="0">
                <a:sym typeface="Wingdings"/>
              </a:rPr>
              <a:t>Lecitina, del griego </a:t>
            </a:r>
            <a:r>
              <a:rPr lang="es-ES" i="1" dirty="0" smtClean="0">
                <a:sym typeface="Wingdings"/>
              </a:rPr>
              <a:t>lekitos</a:t>
            </a:r>
            <a:r>
              <a:rPr lang="es-ES" dirty="0">
                <a:sym typeface="Wingdings"/>
              </a:rPr>
              <a:t> </a:t>
            </a:r>
            <a:r>
              <a:rPr lang="es-ES" dirty="0" smtClean="0">
                <a:sym typeface="Wingdings"/>
              </a:rPr>
              <a:t>(yema de huevo) es una proteína purificada que se encuentra en la yema de huevo y no es un determinante alergénico</a:t>
            </a:r>
          </a:p>
          <a:p>
            <a:pPr lvl="1"/>
            <a:r>
              <a:rPr lang="es-ES" dirty="0" smtClean="0">
                <a:sym typeface="Wingdings"/>
              </a:rPr>
              <a:t>Las alergias descritas al </a:t>
            </a:r>
            <a:r>
              <a:rPr lang="es-ES" dirty="0" err="1" smtClean="0">
                <a:sym typeface="Wingdings"/>
              </a:rPr>
              <a:t>propofol</a:t>
            </a:r>
            <a:r>
              <a:rPr lang="es-ES" dirty="0" smtClean="0">
                <a:sym typeface="Wingdings"/>
              </a:rPr>
              <a:t> han sido ligadas a los grupos </a:t>
            </a:r>
            <a:r>
              <a:rPr lang="es-ES" dirty="0" err="1" smtClean="0">
                <a:sym typeface="Wingdings"/>
              </a:rPr>
              <a:t>iso-propil</a:t>
            </a:r>
            <a:r>
              <a:rPr lang="es-ES" dirty="0" smtClean="0">
                <a:sym typeface="Wingdings"/>
              </a:rPr>
              <a:t> y fenol de la molécula y no a sus </a:t>
            </a:r>
            <a:r>
              <a:rPr lang="es-ES" dirty="0" err="1" smtClean="0">
                <a:sym typeface="Wingdings"/>
              </a:rPr>
              <a:t>emulsificantes</a:t>
            </a:r>
            <a:endParaRPr lang="es-ES" dirty="0" smtClean="0">
              <a:sym typeface="Wingdings"/>
            </a:endParaRPr>
          </a:p>
          <a:p>
            <a:pPr lvl="2"/>
            <a:endParaRPr lang="es-ES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211667" y="6069937"/>
            <a:ext cx="87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Pascale</a:t>
            </a:r>
            <a:r>
              <a:rPr lang="es-ES" sz="1400" dirty="0"/>
              <a:t> </a:t>
            </a:r>
            <a:r>
              <a:rPr lang="es-ES" sz="1400" dirty="0" err="1" smtClean="0"/>
              <a:t>Dewachter</a:t>
            </a:r>
            <a:r>
              <a:rPr lang="es-ES" sz="1400" dirty="0" smtClean="0"/>
              <a:t> 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Anesthesia</a:t>
            </a:r>
            <a:r>
              <a:rPr lang="es-ES" sz="1400" b="1" dirty="0" smtClean="0"/>
              <a:t> </a:t>
            </a:r>
            <a:r>
              <a:rPr lang="es-ES" sz="1400" b="1" dirty="0"/>
              <a:t>in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patient</a:t>
            </a:r>
            <a:r>
              <a:rPr lang="es-ES" sz="1400" b="1" dirty="0"/>
              <a:t> </a:t>
            </a:r>
            <a:r>
              <a:rPr lang="es-ES" sz="1400" b="1" dirty="0" err="1"/>
              <a:t>with</a:t>
            </a:r>
            <a:r>
              <a:rPr lang="es-ES" sz="1400" b="1" dirty="0"/>
              <a:t> </a:t>
            </a:r>
            <a:r>
              <a:rPr lang="es-ES" sz="1400" b="1" dirty="0" err="1"/>
              <a:t>multiple</a:t>
            </a:r>
            <a:r>
              <a:rPr lang="es-ES" sz="1400" b="1" dirty="0"/>
              <a:t> </a:t>
            </a:r>
            <a:r>
              <a:rPr lang="es-ES" sz="1400" b="1" dirty="0" err="1"/>
              <a:t>drug</a:t>
            </a:r>
            <a:r>
              <a:rPr lang="es-ES" sz="1400" b="1" dirty="0"/>
              <a:t> </a:t>
            </a:r>
            <a:r>
              <a:rPr lang="es-ES" sz="1400" b="1" dirty="0" err="1"/>
              <a:t>allergies</a:t>
            </a:r>
            <a:r>
              <a:rPr lang="es-ES" sz="1400" b="1" dirty="0"/>
              <a:t>: are </a:t>
            </a:r>
            <a:r>
              <a:rPr lang="es-ES" sz="1400" b="1" dirty="0" err="1" smtClean="0"/>
              <a:t>all</a:t>
            </a:r>
            <a:r>
              <a:rPr lang="es-ES" sz="1400" b="1" dirty="0"/>
              <a:t> </a:t>
            </a:r>
            <a:r>
              <a:rPr lang="es-ES" sz="1400" b="1" dirty="0" err="1" smtClean="0"/>
              <a:t>allergies</a:t>
            </a:r>
            <a:r>
              <a:rPr lang="es-ES" sz="1400" b="1" dirty="0" smtClean="0"/>
              <a:t>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same</a:t>
            </a:r>
            <a:r>
              <a:rPr lang="es-ES" sz="1400" b="1" dirty="0" smtClean="0"/>
              <a:t>? </a:t>
            </a:r>
            <a:r>
              <a:rPr lang="es-ES" sz="1400" dirty="0" err="1"/>
              <a:t>Current</a:t>
            </a:r>
            <a:r>
              <a:rPr lang="es-ES" sz="1400" dirty="0"/>
              <a:t> </a:t>
            </a:r>
            <a:r>
              <a:rPr lang="es-ES" sz="1400" dirty="0" err="1"/>
              <a:t>Opinion</a:t>
            </a:r>
            <a:r>
              <a:rPr lang="es-ES" sz="1400" dirty="0"/>
              <a:t> in </a:t>
            </a:r>
            <a:r>
              <a:rPr lang="es-ES" sz="1400" dirty="0" err="1"/>
              <a:t>Anesthesiology</a:t>
            </a:r>
            <a:r>
              <a:rPr lang="es-ES" sz="1400" dirty="0"/>
              <a:t> </a:t>
            </a:r>
            <a:r>
              <a:rPr lang="es-ES" sz="1400" dirty="0" smtClean="0"/>
              <a:t>2011,  24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19078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u="sng" dirty="0" smtClean="0"/>
              <a:t>Alergia a la soya – maní y </a:t>
            </a:r>
            <a:r>
              <a:rPr lang="es-ES" b="1" u="sng" dirty="0" err="1" smtClean="0"/>
              <a:t>propofol</a:t>
            </a:r>
            <a:endParaRPr lang="es-ES" b="1" u="sng" dirty="0" smtClean="0"/>
          </a:p>
          <a:p>
            <a:pPr lvl="1"/>
            <a:r>
              <a:rPr lang="es-ES" dirty="0" smtClean="0"/>
              <a:t>Soya</a:t>
            </a:r>
          </a:p>
          <a:p>
            <a:pPr lvl="2"/>
            <a:r>
              <a:rPr lang="es-ES" dirty="0" smtClean="0"/>
              <a:t>0,4</a:t>
            </a:r>
            <a:r>
              <a:rPr lang="es-ES" dirty="0" smtClean="0"/>
              <a:t>% niños en edad preescolar presentan alergia a la soya</a:t>
            </a:r>
          </a:p>
          <a:p>
            <a:pPr lvl="2"/>
            <a:r>
              <a:rPr lang="es-ES" dirty="0" smtClean="0"/>
              <a:t>Considerada una alergia de presentación temprana y que remite cerca de la adolescencia</a:t>
            </a:r>
          </a:p>
          <a:p>
            <a:pPr lvl="2"/>
            <a:r>
              <a:rPr lang="es-ES" dirty="0" smtClean="0"/>
              <a:t>El uso del </a:t>
            </a:r>
            <a:r>
              <a:rPr lang="es-ES" dirty="0" err="1" smtClean="0"/>
              <a:t>propofol</a:t>
            </a:r>
            <a:r>
              <a:rPr lang="es-ES" dirty="0" smtClean="0"/>
              <a:t> es seguro en pacientes con antecedente de alergia a la soya</a:t>
            </a:r>
          </a:p>
          <a:p>
            <a:pPr lvl="3"/>
            <a:r>
              <a:rPr lang="es-ES" dirty="0" smtClean="0"/>
              <a:t>El alérgeno responsable es removido durante el proceso de purificación</a:t>
            </a:r>
          </a:p>
          <a:p>
            <a:pPr lvl="1"/>
            <a:r>
              <a:rPr lang="es-ES" dirty="0" smtClean="0"/>
              <a:t>Maní</a:t>
            </a:r>
          </a:p>
          <a:p>
            <a:pPr lvl="2"/>
            <a:r>
              <a:rPr lang="es-ES" dirty="0" smtClean="0"/>
              <a:t>Debido a la reactividad cruzada entre alergia a la soya y el maní</a:t>
            </a:r>
          </a:p>
          <a:p>
            <a:pPr lvl="2"/>
            <a:r>
              <a:rPr lang="es-ES" dirty="0" smtClean="0"/>
              <a:t>No existen datos que contraindiquen el uso de </a:t>
            </a:r>
            <a:r>
              <a:rPr lang="es-ES" dirty="0" err="1" smtClean="0"/>
              <a:t>propofol</a:t>
            </a:r>
            <a:r>
              <a:rPr lang="es-ES" dirty="0" smtClean="0"/>
              <a:t> en pacientes con antecedente de alergia al maní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11667" y="6069937"/>
            <a:ext cx="87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Pascale</a:t>
            </a:r>
            <a:r>
              <a:rPr lang="es-ES" sz="1400" dirty="0"/>
              <a:t> </a:t>
            </a:r>
            <a:r>
              <a:rPr lang="es-ES" sz="1400" dirty="0" err="1" smtClean="0"/>
              <a:t>Dewachter</a:t>
            </a:r>
            <a:r>
              <a:rPr lang="es-ES" sz="1400" dirty="0" smtClean="0"/>
              <a:t> 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Anesthesia</a:t>
            </a:r>
            <a:r>
              <a:rPr lang="es-ES" sz="1400" b="1" dirty="0" smtClean="0"/>
              <a:t> </a:t>
            </a:r>
            <a:r>
              <a:rPr lang="es-ES" sz="1400" b="1" dirty="0"/>
              <a:t>in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patient</a:t>
            </a:r>
            <a:r>
              <a:rPr lang="es-ES" sz="1400" b="1" dirty="0"/>
              <a:t> </a:t>
            </a:r>
            <a:r>
              <a:rPr lang="es-ES" sz="1400" b="1" dirty="0" err="1"/>
              <a:t>with</a:t>
            </a:r>
            <a:r>
              <a:rPr lang="es-ES" sz="1400" b="1" dirty="0"/>
              <a:t> </a:t>
            </a:r>
            <a:r>
              <a:rPr lang="es-ES" sz="1400" b="1" dirty="0" err="1"/>
              <a:t>multiple</a:t>
            </a:r>
            <a:r>
              <a:rPr lang="es-ES" sz="1400" b="1" dirty="0"/>
              <a:t> </a:t>
            </a:r>
            <a:r>
              <a:rPr lang="es-ES" sz="1400" b="1" dirty="0" err="1"/>
              <a:t>drug</a:t>
            </a:r>
            <a:r>
              <a:rPr lang="es-ES" sz="1400" b="1" dirty="0"/>
              <a:t> </a:t>
            </a:r>
            <a:r>
              <a:rPr lang="es-ES" sz="1400" b="1" dirty="0" err="1"/>
              <a:t>allergies</a:t>
            </a:r>
            <a:r>
              <a:rPr lang="es-ES" sz="1400" b="1" dirty="0"/>
              <a:t>: are </a:t>
            </a:r>
            <a:r>
              <a:rPr lang="es-ES" sz="1400" b="1" dirty="0" err="1" smtClean="0"/>
              <a:t>all</a:t>
            </a:r>
            <a:r>
              <a:rPr lang="es-ES" sz="1400" b="1" dirty="0"/>
              <a:t> </a:t>
            </a:r>
            <a:r>
              <a:rPr lang="es-ES" sz="1400" b="1" dirty="0" err="1" smtClean="0"/>
              <a:t>allergies</a:t>
            </a:r>
            <a:r>
              <a:rPr lang="es-ES" sz="1400" b="1" dirty="0" smtClean="0"/>
              <a:t>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same</a:t>
            </a:r>
            <a:r>
              <a:rPr lang="es-ES" sz="1400" b="1" dirty="0" smtClean="0"/>
              <a:t>? </a:t>
            </a:r>
            <a:r>
              <a:rPr lang="es-ES" sz="1400" dirty="0" err="1"/>
              <a:t>Current</a:t>
            </a:r>
            <a:r>
              <a:rPr lang="es-ES" sz="1400" dirty="0"/>
              <a:t> </a:t>
            </a:r>
            <a:r>
              <a:rPr lang="es-ES" sz="1400" dirty="0" err="1"/>
              <a:t>Opinion</a:t>
            </a:r>
            <a:r>
              <a:rPr lang="es-ES" sz="1400" dirty="0"/>
              <a:t> in </a:t>
            </a:r>
            <a:r>
              <a:rPr lang="es-ES" sz="1400" dirty="0" err="1"/>
              <a:t>Anesthesiology</a:t>
            </a:r>
            <a:r>
              <a:rPr lang="es-ES" sz="1400" dirty="0"/>
              <a:t> </a:t>
            </a:r>
            <a:r>
              <a:rPr lang="es-ES" sz="1400" dirty="0" smtClean="0"/>
              <a:t>2011,  24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64982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Pescados y mariscos – compuestos yodados</a:t>
            </a:r>
          </a:p>
          <a:p>
            <a:pPr lvl="1"/>
            <a:r>
              <a:rPr lang="es-ES" dirty="0" smtClean="0"/>
              <a:t>No existe reactividad cruzada entre pescados, maricos y compuestos yodados ya que el determinante alergénico no es el yodo en ninguno de ellos</a:t>
            </a:r>
          </a:p>
          <a:p>
            <a:pPr lvl="1"/>
            <a:endParaRPr lang="es-ES" dirty="0"/>
          </a:p>
          <a:p>
            <a:r>
              <a:rPr lang="es-ES" dirty="0" smtClean="0"/>
              <a:t>Pescados y mariscos</a:t>
            </a:r>
          </a:p>
          <a:p>
            <a:pPr lvl="1"/>
            <a:r>
              <a:rPr lang="es-ES" dirty="0" smtClean="0"/>
              <a:t>Entre las alergias alimentarias más relacionadas a anafilaxia</a:t>
            </a:r>
          </a:p>
          <a:p>
            <a:pPr lvl="1"/>
            <a:r>
              <a:rPr lang="es-ES" dirty="0" smtClean="0"/>
              <a:t>Determinante alergénico relacionado con alergia a mariscos </a:t>
            </a:r>
            <a:r>
              <a:rPr lang="es-ES" dirty="0" smtClean="0">
                <a:sym typeface="Wingdings"/>
              </a:rPr>
              <a:t> </a:t>
            </a:r>
            <a:r>
              <a:rPr lang="es-ES" dirty="0" err="1" smtClean="0">
                <a:sym typeface="Wingdings"/>
              </a:rPr>
              <a:t>tropomiosinas</a:t>
            </a:r>
            <a:endParaRPr lang="es-ES" dirty="0" smtClean="0">
              <a:sym typeface="Wingdings"/>
            </a:endParaRPr>
          </a:p>
          <a:p>
            <a:pPr lvl="1"/>
            <a:r>
              <a:rPr lang="es-ES" dirty="0" smtClean="0">
                <a:sym typeface="Wingdings"/>
              </a:rPr>
              <a:t>Determinante alergénico en pescados  </a:t>
            </a:r>
            <a:r>
              <a:rPr lang="es-ES" dirty="0" err="1" smtClean="0">
                <a:sym typeface="Wingdings"/>
              </a:rPr>
              <a:t>parvalbúmina</a:t>
            </a:r>
            <a:endParaRPr lang="es-ES" dirty="0" smtClean="0">
              <a:sym typeface="Wingdings"/>
            </a:endParaRPr>
          </a:p>
          <a:p>
            <a:pPr lvl="1"/>
            <a:r>
              <a:rPr lang="es-ES" dirty="0" smtClean="0">
                <a:sym typeface="Wingdings"/>
              </a:rPr>
              <a:t>La alergia a mariscos no presenta reactividad cruzada con pescados</a:t>
            </a:r>
          </a:p>
          <a:p>
            <a:pPr lvl="1"/>
            <a:r>
              <a:rPr lang="es-ES" dirty="0" smtClean="0">
                <a:sym typeface="Wingdings"/>
              </a:rPr>
              <a:t>Dado que el determinante </a:t>
            </a:r>
            <a:r>
              <a:rPr lang="es-ES" dirty="0" smtClean="0">
                <a:sym typeface="Wingdings"/>
              </a:rPr>
              <a:t>alergénico </a:t>
            </a:r>
            <a:r>
              <a:rPr lang="es-ES" dirty="0" smtClean="0">
                <a:sym typeface="Wingdings"/>
              </a:rPr>
              <a:t>en ambos casos corresponde a proteínas musculares y no yodo, no existe razón para contraindicar productos yodados en este grupo de pacientes</a:t>
            </a:r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11667" y="6069937"/>
            <a:ext cx="87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Pascale</a:t>
            </a:r>
            <a:r>
              <a:rPr lang="es-ES" sz="1400" dirty="0"/>
              <a:t> </a:t>
            </a:r>
            <a:r>
              <a:rPr lang="es-ES" sz="1400" dirty="0" err="1" smtClean="0"/>
              <a:t>Dewachter</a:t>
            </a:r>
            <a:r>
              <a:rPr lang="es-ES" sz="1400" dirty="0" smtClean="0"/>
              <a:t> 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Anesthesia</a:t>
            </a:r>
            <a:r>
              <a:rPr lang="es-ES" sz="1400" b="1" dirty="0" smtClean="0"/>
              <a:t> </a:t>
            </a:r>
            <a:r>
              <a:rPr lang="es-ES" sz="1400" b="1" dirty="0"/>
              <a:t>in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patient</a:t>
            </a:r>
            <a:r>
              <a:rPr lang="es-ES" sz="1400" b="1" dirty="0"/>
              <a:t> </a:t>
            </a:r>
            <a:r>
              <a:rPr lang="es-ES" sz="1400" b="1" dirty="0" err="1"/>
              <a:t>with</a:t>
            </a:r>
            <a:r>
              <a:rPr lang="es-ES" sz="1400" b="1" dirty="0"/>
              <a:t> </a:t>
            </a:r>
            <a:r>
              <a:rPr lang="es-ES" sz="1400" b="1" dirty="0" err="1"/>
              <a:t>multiple</a:t>
            </a:r>
            <a:r>
              <a:rPr lang="es-ES" sz="1400" b="1" dirty="0"/>
              <a:t> </a:t>
            </a:r>
            <a:r>
              <a:rPr lang="es-ES" sz="1400" b="1" dirty="0" err="1"/>
              <a:t>drug</a:t>
            </a:r>
            <a:r>
              <a:rPr lang="es-ES" sz="1400" b="1" dirty="0"/>
              <a:t> </a:t>
            </a:r>
            <a:r>
              <a:rPr lang="es-ES" sz="1400" b="1" dirty="0" err="1"/>
              <a:t>allergies</a:t>
            </a:r>
            <a:r>
              <a:rPr lang="es-ES" sz="1400" b="1" dirty="0"/>
              <a:t>: are </a:t>
            </a:r>
            <a:r>
              <a:rPr lang="es-ES" sz="1400" b="1" dirty="0" err="1" smtClean="0"/>
              <a:t>all</a:t>
            </a:r>
            <a:r>
              <a:rPr lang="es-ES" sz="1400" b="1" dirty="0"/>
              <a:t> </a:t>
            </a:r>
            <a:r>
              <a:rPr lang="es-ES" sz="1400" b="1" dirty="0" err="1" smtClean="0"/>
              <a:t>allergies</a:t>
            </a:r>
            <a:r>
              <a:rPr lang="es-ES" sz="1400" b="1" dirty="0" smtClean="0"/>
              <a:t>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same</a:t>
            </a:r>
            <a:r>
              <a:rPr lang="es-ES" sz="1400" b="1" dirty="0" smtClean="0"/>
              <a:t>? </a:t>
            </a:r>
            <a:r>
              <a:rPr lang="es-ES" sz="1400" dirty="0" err="1"/>
              <a:t>Current</a:t>
            </a:r>
            <a:r>
              <a:rPr lang="es-ES" sz="1400" dirty="0"/>
              <a:t> </a:t>
            </a:r>
            <a:r>
              <a:rPr lang="es-ES" sz="1400" dirty="0" err="1"/>
              <a:t>Opinion</a:t>
            </a:r>
            <a:r>
              <a:rPr lang="es-ES" sz="1400" dirty="0"/>
              <a:t> in </a:t>
            </a:r>
            <a:r>
              <a:rPr lang="es-ES" sz="1400" dirty="0" err="1"/>
              <a:t>Anesthesiology</a:t>
            </a:r>
            <a:r>
              <a:rPr lang="es-ES" sz="1400" dirty="0"/>
              <a:t> </a:t>
            </a:r>
            <a:r>
              <a:rPr lang="es-ES" sz="1400" dirty="0" smtClean="0"/>
              <a:t>2011,  24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53480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Povidona</a:t>
            </a:r>
            <a:r>
              <a:rPr lang="es-ES" dirty="0" smtClean="0"/>
              <a:t> yodada</a:t>
            </a:r>
          </a:p>
          <a:p>
            <a:pPr lvl="1"/>
            <a:r>
              <a:rPr lang="es-ES" dirty="0" smtClean="0"/>
              <a:t>Solución estable de yodo y </a:t>
            </a:r>
            <a:r>
              <a:rPr lang="es-ES" dirty="0" err="1" smtClean="0"/>
              <a:t>polivinilpirrolidona</a:t>
            </a:r>
            <a:r>
              <a:rPr lang="es-ES" dirty="0" smtClean="0"/>
              <a:t> (PVP)</a:t>
            </a:r>
          </a:p>
          <a:p>
            <a:pPr lvl="1"/>
            <a:r>
              <a:rPr lang="es-ES" dirty="0" smtClean="0"/>
              <a:t>PVP polímero hidrosoluble identificado como el determinante alergénico en test cutáneos e </a:t>
            </a:r>
            <a:r>
              <a:rPr lang="es-ES" dirty="0" err="1" smtClean="0"/>
              <a:t>inmunoensayos</a:t>
            </a:r>
            <a:endParaRPr lang="es-ES" dirty="0" smtClean="0"/>
          </a:p>
          <a:p>
            <a:pPr lvl="2"/>
            <a:r>
              <a:rPr lang="es-ES" dirty="0" smtClean="0"/>
              <a:t>Contraindicación </a:t>
            </a:r>
            <a:r>
              <a:rPr lang="es-ES" dirty="0" smtClean="0"/>
              <a:t>al uso de </a:t>
            </a:r>
            <a:r>
              <a:rPr lang="es-ES" dirty="0" err="1" smtClean="0"/>
              <a:t>povidona</a:t>
            </a:r>
            <a:r>
              <a:rPr lang="es-ES" dirty="0" smtClean="0"/>
              <a:t> yodada </a:t>
            </a:r>
            <a:r>
              <a:rPr lang="es-ES" dirty="0" smtClean="0">
                <a:sym typeface="Wingdings"/>
              </a:rPr>
              <a:t> reacción de hipersensibilidad previa documentada a este </a:t>
            </a:r>
            <a:r>
              <a:rPr lang="es-ES" dirty="0" smtClean="0">
                <a:sym typeface="Wingdings"/>
              </a:rPr>
              <a:t>antiséptico</a:t>
            </a:r>
          </a:p>
          <a:p>
            <a:r>
              <a:rPr lang="es-ES" dirty="0"/>
              <a:t>Medios de contraste yodados</a:t>
            </a:r>
          </a:p>
          <a:p>
            <a:pPr lvl="1"/>
            <a:r>
              <a:rPr lang="es-ES" dirty="0" smtClean="0"/>
              <a:t>Determinante </a:t>
            </a:r>
            <a:r>
              <a:rPr lang="es-ES" dirty="0"/>
              <a:t>alergénico desconocido </a:t>
            </a:r>
            <a:r>
              <a:rPr lang="es-ES" dirty="0">
                <a:sym typeface="Wingdings"/>
              </a:rPr>
              <a:t> yodo no ha sido descrito</a:t>
            </a:r>
          </a:p>
          <a:p>
            <a:pPr lvl="1"/>
            <a:r>
              <a:rPr lang="es-ES" dirty="0">
                <a:sym typeface="Wingdings"/>
              </a:rPr>
              <a:t>Reactividad cruzada entre distintos medios de contraste es baja</a:t>
            </a:r>
          </a:p>
          <a:p>
            <a:pPr lvl="1"/>
            <a:r>
              <a:rPr lang="es-ES" dirty="0" smtClean="0">
                <a:sym typeface="Wingdings"/>
              </a:rPr>
              <a:t>No </a:t>
            </a:r>
            <a:r>
              <a:rPr lang="es-ES" dirty="0">
                <a:sym typeface="Wingdings"/>
              </a:rPr>
              <a:t>existen datos que apoyen el evitar el uso de </a:t>
            </a:r>
            <a:r>
              <a:rPr lang="es-ES" dirty="0" err="1">
                <a:sym typeface="Wingdings"/>
              </a:rPr>
              <a:t>povidona</a:t>
            </a:r>
            <a:r>
              <a:rPr lang="es-ES" dirty="0">
                <a:sym typeface="Wingdings"/>
              </a:rPr>
              <a:t> yodada en paciente con antecedente de alergia a medios de contraste yodados</a:t>
            </a:r>
            <a:endParaRPr lang="es-ES" dirty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11667" y="6069937"/>
            <a:ext cx="87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Pascale</a:t>
            </a:r>
            <a:r>
              <a:rPr lang="es-ES" sz="1400" dirty="0"/>
              <a:t> </a:t>
            </a:r>
            <a:r>
              <a:rPr lang="es-ES" sz="1400" dirty="0" err="1" smtClean="0"/>
              <a:t>Dewachter</a:t>
            </a:r>
            <a:r>
              <a:rPr lang="es-ES" sz="1400" dirty="0" smtClean="0"/>
              <a:t> 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Anesthesia</a:t>
            </a:r>
            <a:r>
              <a:rPr lang="es-ES" sz="1400" b="1" dirty="0" smtClean="0"/>
              <a:t> </a:t>
            </a:r>
            <a:r>
              <a:rPr lang="es-ES" sz="1400" b="1" dirty="0"/>
              <a:t>in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patient</a:t>
            </a:r>
            <a:r>
              <a:rPr lang="es-ES" sz="1400" b="1" dirty="0"/>
              <a:t> </a:t>
            </a:r>
            <a:r>
              <a:rPr lang="es-ES" sz="1400" b="1" dirty="0" err="1"/>
              <a:t>with</a:t>
            </a:r>
            <a:r>
              <a:rPr lang="es-ES" sz="1400" b="1" dirty="0"/>
              <a:t> </a:t>
            </a:r>
            <a:r>
              <a:rPr lang="es-ES" sz="1400" b="1" dirty="0" err="1"/>
              <a:t>multiple</a:t>
            </a:r>
            <a:r>
              <a:rPr lang="es-ES" sz="1400" b="1" dirty="0"/>
              <a:t> </a:t>
            </a:r>
            <a:r>
              <a:rPr lang="es-ES" sz="1400" b="1" dirty="0" err="1"/>
              <a:t>drug</a:t>
            </a:r>
            <a:r>
              <a:rPr lang="es-ES" sz="1400" b="1" dirty="0"/>
              <a:t> </a:t>
            </a:r>
            <a:r>
              <a:rPr lang="es-ES" sz="1400" b="1" dirty="0" err="1"/>
              <a:t>allergies</a:t>
            </a:r>
            <a:r>
              <a:rPr lang="es-ES" sz="1400" b="1" dirty="0"/>
              <a:t>: are </a:t>
            </a:r>
            <a:r>
              <a:rPr lang="es-ES" sz="1400" b="1" dirty="0" err="1" smtClean="0"/>
              <a:t>all</a:t>
            </a:r>
            <a:r>
              <a:rPr lang="es-ES" sz="1400" b="1" dirty="0"/>
              <a:t> </a:t>
            </a:r>
            <a:r>
              <a:rPr lang="es-ES" sz="1400" b="1" dirty="0" err="1" smtClean="0"/>
              <a:t>allergies</a:t>
            </a:r>
            <a:r>
              <a:rPr lang="es-ES" sz="1400" b="1" dirty="0" smtClean="0"/>
              <a:t>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same</a:t>
            </a:r>
            <a:r>
              <a:rPr lang="es-ES" sz="1400" b="1" dirty="0" smtClean="0"/>
              <a:t>? </a:t>
            </a:r>
            <a:r>
              <a:rPr lang="es-ES" sz="1400" dirty="0" err="1"/>
              <a:t>Current</a:t>
            </a:r>
            <a:r>
              <a:rPr lang="es-ES" sz="1400" dirty="0"/>
              <a:t> </a:t>
            </a:r>
            <a:r>
              <a:rPr lang="es-ES" sz="1400" dirty="0" err="1"/>
              <a:t>Opinion</a:t>
            </a:r>
            <a:r>
              <a:rPr lang="es-ES" sz="1400" dirty="0"/>
              <a:t> in </a:t>
            </a:r>
            <a:r>
              <a:rPr lang="es-ES" sz="1400" dirty="0" err="1"/>
              <a:t>Anesthesiology</a:t>
            </a:r>
            <a:r>
              <a:rPr lang="es-ES" sz="1400" dirty="0"/>
              <a:t> </a:t>
            </a:r>
            <a:r>
              <a:rPr lang="es-ES" sz="1400" dirty="0" smtClean="0"/>
              <a:t>2011,  24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846235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Alergia al pescado y </a:t>
            </a:r>
            <a:r>
              <a:rPr lang="es-ES" dirty="0" err="1" smtClean="0"/>
              <a:t>protamina</a:t>
            </a:r>
            <a:endParaRPr lang="es-ES" dirty="0" smtClean="0"/>
          </a:p>
          <a:p>
            <a:pPr lvl="1"/>
            <a:r>
              <a:rPr lang="es-ES" dirty="0" err="1" smtClean="0"/>
              <a:t>Protamina</a:t>
            </a:r>
            <a:r>
              <a:rPr lang="es-ES" dirty="0" smtClean="0"/>
              <a:t>: </a:t>
            </a:r>
            <a:r>
              <a:rPr lang="es-ES" dirty="0" err="1" smtClean="0"/>
              <a:t>polipéptido</a:t>
            </a:r>
            <a:r>
              <a:rPr lang="es-ES" dirty="0" smtClean="0"/>
              <a:t> alcalino – esperma de testículo maduro de salmón</a:t>
            </a:r>
          </a:p>
          <a:p>
            <a:pPr lvl="1"/>
            <a:r>
              <a:rPr lang="es-ES" dirty="0" smtClean="0"/>
              <a:t>Uso </a:t>
            </a:r>
            <a:r>
              <a:rPr lang="es-ES" dirty="0"/>
              <a:t>en reversión de heparina y en complejo con insulina NPH (neutral </a:t>
            </a:r>
            <a:r>
              <a:rPr lang="es-ES" dirty="0" err="1"/>
              <a:t>protamine</a:t>
            </a:r>
            <a:r>
              <a:rPr lang="es-ES" dirty="0"/>
              <a:t> </a:t>
            </a:r>
            <a:r>
              <a:rPr lang="es-ES" dirty="0" err="1"/>
              <a:t>hagedorm</a:t>
            </a:r>
            <a:r>
              <a:rPr lang="es-ES" dirty="0"/>
              <a:t>)</a:t>
            </a:r>
          </a:p>
          <a:p>
            <a:pPr lvl="1"/>
            <a:endParaRPr lang="es-ES" dirty="0" smtClean="0"/>
          </a:p>
          <a:p>
            <a:pPr lvl="2"/>
            <a:r>
              <a:rPr lang="es-ES" dirty="0" smtClean="0"/>
              <a:t>70% de pacientes sometidos a vasectomía desarrolla anticuerpos anti antígenos espermáticos</a:t>
            </a:r>
          </a:p>
          <a:p>
            <a:pPr lvl="2"/>
            <a:r>
              <a:rPr lang="es-ES" dirty="0" smtClean="0"/>
              <a:t>1/3 desarrolla </a:t>
            </a:r>
            <a:r>
              <a:rPr lang="es-ES" dirty="0" err="1" smtClean="0"/>
              <a:t>autoanticuerpos</a:t>
            </a:r>
            <a:r>
              <a:rPr lang="es-ES" dirty="0" smtClean="0"/>
              <a:t> anti </a:t>
            </a:r>
            <a:r>
              <a:rPr lang="es-ES" dirty="0" err="1" smtClean="0"/>
              <a:t>protamina</a:t>
            </a:r>
            <a:endParaRPr lang="es-ES" dirty="0" smtClean="0"/>
          </a:p>
          <a:p>
            <a:pPr lvl="2"/>
            <a:endParaRPr lang="es-ES" dirty="0"/>
          </a:p>
          <a:p>
            <a:pPr lvl="3"/>
            <a:r>
              <a:rPr lang="es-ES" dirty="0" smtClean="0"/>
              <a:t>No se han descrito casos de anafilaxia a </a:t>
            </a:r>
            <a:r>
              <a:rPr lang="es-ES" dirty="0" err="1" smtClean="0"/>
              <a:t>protamina</a:t>
            </a:r>
            <a:r>
              <a:rPr lang="es-ES" dirty="0"/>
              <a:t> </a:t>
            </a:r>
            <a:r>
              <a:rPr lang="es-ES" dirty="0" smtClean="0"/>
              <a:t>en pacientes con antecedente de alergia al pescado o con vasectomías previas</a:t>
            </a:r>
          </a:p>
          <a:p>
            <a:pPr lvl="3"/>
            <a:r>
              <a:rPr lang="es-ES" dirty="0" smtClean="0"/>
              <a:t>No existen datos que apoyen la contraindicación al uso de </a:t>
            </a:r>
            <a:r>
              <a:rPr lang="es-ES" dirty="0" err="1" smtClean="0"/>
              <a:t>protamina</a:t>
            </a:r>
            <a:r>
              <a:rPr lang="es-ES" dirty="0" smtClean="0"/>
              <a:t> en pacientes con antecedente de alergia al pescado o con vasectomías previas</a:t>
            </a:r>
          </a:p>
          <a:p>
            <a:pPr lvl="1"/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11667" y="6069937"/>
            <a:ext cx="87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Pascale</a:t>
            </a:r>
            <a:r>
              <a:rPr lang="es-ES" sz="1400" dirty="0"/>
              <a:t> </a:t>
            </a:r>
            <a:r>
              <a:rPr lang="es-ES" sz="1400" dirty="0" err="1" smtClean="0"/>
              <a:t>Dewachter</a:t>
            </a:r>
            <a:r>
              <a:rPr lang="es-ES" sz="1400" dirty="0" smtClean="0"/>
              <a:t> 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Anesthesia</a:t>
            </a:r>
            <a:r>
              <a:rPr lang="es-ES" sz="1400" b="1" dirty="0" smtClean="0"/>
              <a:t> </a:t>
            </a:r>
            <a:r>
              <a:rPr lang="es-ES" sz="1400" b="1" dirty="0"/>
              <a:t>in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patient</a:t>
            </a:r>
            <a:r>
              <a:rPr lang="es-ES" sz="1400" b="1" dirty="0"/>
              <a:t> </a:t>
            </a:r>
            <a:r>
              <a:rPr lang="es-ES" sz="1400" b="1" dirty="0" err="1"/>
              <a:t>with</a:t>
            </a:r>
            <a:r>
              <a:rPr lang="es-ES" sz="1400" b="1" dirty="0"/>
              <a:t> </a:t>
            </a:r>
            <a:r>
              <a:rPr lang="es-ES" sz="1400" b="1" dirty="0" err="1"/>
              <a:t>multiple</a:t>
            </a:r>
            <a:r>
              <a:rPr lang="es-ES" sz="1400" b="1" dirty="0"/>
              <a:t> </a:t>
            </a:r>
            <a:r>
              <a:rPr lang="es-ES" sz="1400" b="1" dirty="0" err="1"/>
              <a:t>drug</a:t>
            </a:r>
            <a:r>
              <a:rPr lang="es-ES" sz="1400" b="1" dirty="0"/>
              <a:t> </a:t>
            </a:r>
            <a:r>
              <a:rPr lang="es-ES" sz="1400" b="1" dirty="0" err="1"/>
              <a:t>allergies</a:t>
            </a:r>
            <a:r>
              <a:rPr lang="es-ES" sz="1400" b="1" dirty="0"/>
              <a:t>: are </a:t>
            </a:r>
            <a:r>
              <a:rPr lang="es-ES" sz="1400" b="1" dirty="0" err="1" smtClean="0"/>
              <a:t>all</a:t>
            </a:r>
            <a:r>
              <a:rPr lang="es-ES" sz="1400" b="1" dirty="0"/>
              <a:t> </a:t>
            </a:r>
            <a:r>
              <a:rPr lang="es-ES" sz="1400" b="1" dirty="0" err="1" smtClean="0"/>
              <a:t>allergies</a:t>
            </a:r>
            <a:r>
              <a:rPr lang="es-ES" sz="1400" b="1" dirty="0" smtClean="0"/>
              <a:t>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same</a:t>
            </a:r>
            <a:r>
              <a:rPr lang="es-ES" sz="1400" b="1" dirty="0" smtClean="0"/>
              <a:t>? </a:t>
            </a:r>
            <a:r>
              <a:rPr lang="es-ES" sz="1400" dirty="0" err="1"/>
              <a:t>Current</a:t>
            </a:r>
            <a:r>
              <a:rPr lang="es-ES" sz="1400" dirty="0"/>
              <a:t> </a:t>
            </a:r>
            <a:r>
              <a:rPr lang="es-ES" sz="1400" dirty="0" err="1"/>
              <a:t>Opinion</a:t>
            </a:r>
            <a:r>
              <a:rPr lang="es-ES" sz="1400" dirty="0"/>
              <a:t> in </a:t>
            </a:r>
            <a:r>
              <a:rPr lang="es-ES" sz="1400" dirty="0" err="1"/>
              <a:t>Anesthesiology</a:t>
            </a:r>
            <a:r>
              <a:rPr lang="es-ES" sz="1400" dirty="0"/>
              <a:t> </a:t>
            </a:r>
            <a:r>
              <a:rPr lang="es-ES" sz="1400" dirty="0" smtClean="0"/>
              <a:t>2011,  24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597602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Alergia al látex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Látex</a:t>
            </a:r>
          </a:p>
          <a:p>
            <a:pPr lvl="1"/>
            <a:r>
              <a:rPr lang="es-ES" dirty="0" smtClean="0"/>
              <a:t>Extracción del árbol </a:t>
            </a:r>
            <a:r>
              <a:rPr lang="es-ES" i="1" dirty="0" smtClean="0"/>
              <a:t>Hevea </a:t>
            </a:r>
            <a:r>
              <a:rPr lang="es-ES" i="1" dirty="0" err="1" smtClean="0"/>
              <a:t>brasiliensis</a:t>
            </a:r>
            <a:r>
              <a:rPr lang="es-ES" i="1" dirty="0" smtClean="0"/>
              <a:t> </a:t>
            </a:r>
            <a:r>
              <a:rPr lang="es-ES" dirty="0" smtClean="0"/>
              <a:t>originario del Amazonas</a:t>
            </a:r>
          </a:p>
          <a:p>
            <a:pPr lvl="1"/>
            <a:r>
              <a:rPr lang="es-ES" dirty="0" smtClean="0"/>
              <a:t>Látex natural </a:t>
            </a:r>
            <a:r>
              <a:rPr lang="es-ES" dirty="0" err="1" smtClean="0"/>
              <a:t>contituído</a:t>
            </a:r>
            <a:r>
              <a:rPr lang="es-ES" dirty="0" smtClean="0"/>
              <a:t> por:</a:t>
            </a:r>
          </a:p>
          <a:p>
            <a:pPr lvl="2"/>
            <a:r>
              <a:rPr lang="es-ES" dirty="0" smtClean="0"/>
              <a:t>el citoplasma de las células lactíferas, partículas de goma y </a:t>
            </a:r>
            <a:r>
              <a:rPr lang="es-ES" dirty="0" err="1" smtClean="0"/>
              <a:t>organelas</a:t>
            </a:r>
            <a:r>
              <a:rPr lang="es-ES" dirty="0" smtClean="0"/>
              <a:t> </a:t>
            </a:r>
            <a:r>
              <a:rPr lang="es-ES" dirty="0" err="1" smtClean="0"/>
              <a:t>subcelulares</a:t>
            </a:r>
            <a:endParaRPr lang="es-ES" dirty="0" smtClean="0"/>
          </a:p>
          <a:p>
            <a:pPr lvl="2"/>
            <a:r>
              <a:rPr lang="es-ES" dirty="0" smtClean="0"/>
              <a:t>Proteínas básicas (beta 1-3 </a:t>
            </a:r>
            <a:r>
              <a:rPr lang="es-ES" dirty="0" err="1" smtClean="0"/>
              <a:t>glucanasa</a:t>
            </a:r>
            <a:r>
              <a:rPr lang="es-ES" dirty="0" smtClean="0"/>
              <a:t>), </a:t>
            </a:r>
            <a:r>
              <a:rPr lang="es-ES" dirty="0" err="1" smtClean="0"/>
              <a:t>quitinasa</a:t>
            </a:r>
            <a:r>
              <a:rPr lang="es-ES" dirty="0" smtClean="0"/>
              <a:t>, </a:t>
            </a:r>
            <a:r>
              <a:rPr lang="es-ES" dirty="0" err="1" smtClean="0"/>
              <a:t>heveína</a:t>
            </a:r>
            <a:r>
              <a:rPr lang="es-ES" dirty="0" smtClean="0"/>
              <a:t> </a:t>
            </a:r>
            <a:r>
              <a:rPr lang="es-ES" dirty="0" smtClean="0">
                <a:sym typeface="Wingdings"/>
              </a:rPr>
              <a:t> altamente alergénicas</a:t>
            </a:r>
          </a:p>
          <a:p>
            <a:pPr lvl="1"/>
            <a:r>
              <a:rPr lang="es-ES" dirty="0" smtClean="0">
                <a:sym typeface="Wingdings"/>
              </a:rPr>
              <a:t>Características inmunológicas</a:t>
            </a:r>
          </a:p>
          <a:p>
            <a:pPr lvl="2"/>
            <a:r>
              <a:rPr lang="es-ES" dirty="0" smtClean="0">
                <a:sym typeface="Wingdings"/>
              </a:rPr>
              <a:t>13 alérgenos componentes del látex (</a:t>
            </a:r>
            <a:r>
              <a:rPr lang="es-ES" dirty="0" err="1" smtClean="0">
                <a:sym typeface="Wingdings"/>
              </a:rPr>
              <a:t>Hev</a:t>
            </a:r>
            <a:r>
              <a:rPr lang="es-ES" dirty="0" smtClean="0">
                <a:sym typeface="Wingdings"/>
              </a:rPr>
              <a:t> b1 y </a:t>
            </a:r>
            <a:r>
              <a:rPr lang="es-ES" dirty="0" err="1" smtClean="0">
                <a:sym typeface="Wingdings"/>
              </a:rPr>
              <a:t>Hev</a:t>
            </a:r>
            <a:r>
              <a:rPr lang="es-ES" dirty="0" smtClean="0">
                <a:sym typeface="Wingdings"/>
              </a:rPr>
              <a:t> b3  malformaciones congénitas), </a:t>
            </a:r>
            <a:r>
              <a:rPr lang="es-ES" dirty="0" err="1" smtClean="0">
                <a:sym typeface="Wingdings"/>
              </a:rPr>
              <a:t>Hev</a:t>
            </a:r>
            <a:r>
              <a:rPr lang="es-ES" dirty="0" smtClean="0">
                <a:sym typeface="Wingdings"/>
              </a:rPr>
              <a:t> b2 y </a:t>
            </a:r>
            <a:r>
              <a:rPr lang="es-ES" dirty="0" err="1" smtClean="0">
                <a:sym typeface="Wingdings"/>
              </a:rPr>
              <a:t>Hev</a:t>
            </a:r>
            <a:r>
              <a:rPr lang="es-ES" dirty="0" smtClean="0">
                <a:sym typeface="Wingdings"/>
              </a:rPr>
              <a:t> b4  trabajadores de salud, </a:t>
            </a:r>
            <a:r>
              <a:rPr lang="es-ES" dirty="0" err="1" smtClean="0">
                <a:sym typeface="Wingdings"/>
              </a:rPr>
              <a:t>Hev</a:t>
            </a:r>
            <a:r>
              <a:rPr lang="es-ES" dirty="0" smtClean="0">
                <a:sym typeface="Wingdings"/>
              </a:rPr>
              <a:t> b 5 en ambos grupos y </a:t>
            </a:r>
            <a:r>
              <a:rPr lang="es-ES" dirty="0" err="1" smtClean="0">
                <a:sym typeface="Wingdings"/>
              </a:rPr>
              <a:t>Heb</a:t>
            </a:r>
            <a:r>
              <a:rPr lang="es-ES" dirty="0" smtClean="0">
                <a:sym typeface="Wingdings"/>
              </a:rPr>
              <a:t> b6, trabajadores industria de la goma</a:t>
            </a:r>
          </a:p>
          <a:p>
            <a:pPr lvl="2"/>
            <a:r>
              <a:rPr lang="es-ES" dirty="0" smtClean="0"/>
              <a:t>Diferencias en sensibilización relacionadas con la vía de contacto con el alérgeno </a:t>
            </a:r>
            <a:r>
              <a:rPr lang="es-ES" dirty="0" smtClean="0">
                <a:sym typeface="Wingdings"/>
              </a:rPr>
              <a:t> inhalación v/s contacto</a:t>
            </a:r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97941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Epidemiología y factores de riesgo</a:t>
            </a:r>
          </a:p>
          <a:p>
            <a:pPr lvl="1"/>
            <a:r>
              <a:rPr lang="es-ES" dirty="0" smtClean="0"/>
              <a:t>Incidencia exacta desconocida</a:t>
            </a:r>
          </a:p>
          <a:p>
            <a:pPr marL="349250" lvl="1" indent="0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12" y="3175000"/>
            <a:ext cx="3825916" cy="252447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5317" y="3287888"/>
            <a:ext cx="4276572" cy="202212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77278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Prevalencia mayor en pacientes con espina bífida </a:t>
            </a:r>
            <a:r>
              <a:rPr lang="es-ES" dirty="0" smtClean="0">
                <a:sym typeface="Wingdings"/>
              </a:rPr>
              <a:t> 10-67% en distintos estudios</a:t>
            </a:r>
          </a:p>
          <a:p>
            <a:r>
              <a:rPr lang="es-ES" dirty="0" smtClean="0">
                <a:sym typeface="Wingdings"/>
              </a:rPr>
              <a:t>Otros FR  extrofia vesical, parálisis cerebral, síndrome de </a:t>
            </a:r>
            <a:r>
              <a:rPr lang="es-ES" dirty="0" err="1" smtClean="0">
                <a:sym typeface="Wingdings"/>
              </a:rPr>
              <a:t>Dandy</a:t>
            </a:r>
            <a:r>
              <a:rPr lang="es-ES" dirty="0" smtClean="0">
                <a:sym typeface="Wingdings"/>
              </a:rPr>
              <a:t> Walker</a:t>
            </a:r>
          </a:p>
          <a:p>
            <a:r>
              <a:rPr lang="es-ES" dirty="0" smtClean="0">
                <a:sym typeface="Wingdings"/>
              </a:rPr>
              <a:t>1% pacientes sometidos a hemodiálisis</a:t>
            </a:r>
          </a:p>
          <a:p>
            <a:r>
              <a:rPr lang="es-ES" dirty="0" smtClean="0">
                <a:sym typeface="Wingdings"/>
              </a:rPr>
              <a:t>3-17% de trabajadores de la salud sensibilizados</a:t>
            </a:r>
          </a:p>
          <a:p>
            <a:pPr lvl="1"/>
            <a:r>
              <a:rPr lang="es-ES" dirty="0" smtClean="0">
                <a:sym typeface="Wingdings"/>
              </a:rPr>
              <a:t>&gt;50% de los casos dermatitis de contacto precede al desarrollo de reacción de hipersensibilidad mediada por </a:t>
            </a:r>
            <a:r>
              <a:rPr lang="es-ES" dirty="0" err="1" smtClean="0">
                <a:sym typeface="Wingdings"/>
              </a:rPr>
              <a:t>IgE</a:t>
            </a:r>
            <a:endParaRPr lang="es-ES" dirty="0" smtClean="0">
              <a:sym typeface="Wingdings"/>
            </a:endParaRPr>
          </a:p>
          <a:p>
            <a:r>
              <a:rPr lang="es-ES" dirty="0" smtClean="0">
                <a:sym typeface="Wingdings"/>
              </a:rPr>
              <a:t>Alergias alimentarias</a:t>
            </a:r>
          </a:p>
          <a:p>
            <a:pPr lvl="1"/>
            <a:r>
              <a:rPr lang="es-ES" dirty="0" smtClean="0"/>
              <a:t>Los </a:t>
            </a:r>
            <a:r>
              <a:rPr lang="es-ES" dirty="0"/>
              <a:t>alimentos más comúnmente implicados son el plátano (28%)</a:t>
            </a:r>
            <a:r>
              <a:rPr lang="es-ES" dirty="0" smtClean="0"/>
              <a:t>, palta </a:t>
            </a:r>
            <a:r>
              <a:rPr lang="es-ES" sz="2100" dirty="0" smtClean="0"/>
              <a:t>(</a:t>
            </a:r>
            <a:r>
              <a:rPr lang="es-ES" sz="2100" dirty="0"/>
              <a:t>28%</a:t>
            </a:r>
            <a:r>
              <a:rPr lang="es-ES" sz="2100" dirty="0" smtClean="0"/>
              <a:t>)</a:t>
            </a:r>
            <a:r>
              <a:rPr lang="es-ES" sz="2100" dirty="0"/>
              <a:t> </a:t>
            </a:r>
            <a:r>
              <a:rPr lang="es-ES_tradnl" sz="2100" dirty="0" smtClean="0"/>
              <a:t>la </a:t>
            </a:r>
            <a:r>
              <a:rPr lang="es-ES_tradnl" sz="2100" dirty="0"/>
              <a:t>castaña (24%) y el kiwi (20%);</a:t>
            </a:r>
            <a:endParaRPr lang="es-ES" sz="2100" dirty="0" smtClean="0">
              <a:sym typeface="Wingdings"/>
            </a:endParaRPr>
          </a:p>
          <a:p>
            <a:pPr lvl="1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119325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0685" y="693935"/>
            <a:ext cx="7583488" cy="4007224"/>
          </a:xfrm>
        </p:spPr>
        <p:txBody>
          <a:bodyPr/>
          <a:lstStyle/>
          <a:p>
            <a:r>
              <a:rPr lang="es-ES" dirty="0" smtClean="0"/>
              <a:t>Principales factores de riesgo asociados a alergia al látex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744" y="1878068"/>
            <a:ext cx="5106811" cy="4034487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28598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Clínica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Dermatitis de contacto alérgica</a:t>
            </a:r>
          </a:p>
          <a:p>
            <a:pPr lvl="1"/>
            <a:r>
              <a:rPr lang="es-ES" dirty="0" smtClean="0"/>
              <a:t>Eccema</a:t>
            </a:r>
          </a:p>
          <a:p>
            <a:pPr lvl="3"/>
            <a:r>
              <a:rPr lang="es-ES" dirty="0" smtClean="0">
                <a:sym typeface="Wingdings"/>
              </a:rPr>
              <a:t>RH tipo IV</a:t>
            </a:r>
          </a:p>
          <a:p>
            <a:pPr lvl="3"/>
            <a:r>
              <a:rPr lang="es-ES" dirty="0" smtClean="0">
                <a:sym typeface="Wingdings"/>
              </a:rPr>
              <a:t>Diagnóstico mediante test cutáneo</a:t>
            </a:r>
          </a:p>
          <a:p>
            <a:pPr lvl="1"/>
            <a:r>
              <a:rPr lang="es-ES" dirty="0" smtClean="0">
                <a:sym typeface="Wingdings"/>
              </a:rPr>
              <a:t>Urticaria</a:t>
            </a:r>
          </a:p>
          <a:p>
            <a:pPr lvl="3"/>
            <a:r>
              <a:rPr lang="es-ES" dirty="0" smtClean="0">
                <a:sym typeface="Wingdings"/>
              </a:rPr>
              <a:t>RH tipo I</a:t>
            </a:r>
          </a:p>
          <a:p>
            <a:r>
              <a:rPr lang="es-ES" dirty="0" smtClean="0">
                <a:sym typeface="Wingdings"/>
              </a:rPr>
              <a:t>Exposición por vía percutánea, mucosa o parenteral</a:t>
            </a:r>
          </a:p>
          <a:p>
            <a:pPr lvl="1"/>
            <a:r>
              <a:rPr lang="es-ES" dirty="0" smtClean="0">
                <a:sym typeface="Wingdings"/>
              </a:rPr>
              <a:t>Síntomas respiratorios</a:t>
            </a:r>
          </a:p>
          <a:p>
            <a:pPr lvl="2"/>
            <a:r>
              <a:rPr lang="es-ES" dirty="0" smtClean="0">
                <a:sym typeface="Wingdings"/>
              </a:rPr>
              <a:t>Exposición a través del almidón de maíz utilizado para lubricar los guantes</a:t>
            </a:r>
          </a:p>
          <a:p>
            <a:pPr lvl="1"/>
            <a:r>
              <a:rPr lang="es-ES" dirty="0" smtClean="0">
                <a:sym typeface="Wingdings"/>
              </a:rPr>
              <a:t>Sistémicos</a:t>
            </a:r>
          </a:p>
          <a:p>
            <a:pPr lvl="2"/>
            <a:r>
              <a:rPr lang="es-ES" dirty="0" smtClean="0">
                <a:sym typeface="Wingdings"/>
              </a:rPr>
              <a:t>Shock anafiláctico atribuido al ingreso parenteral de partículas</a:t>
            </a:r>
          </a:p>
          <a:p>
            <a:pPr lvl="2"/>
            <a:r>
              <a:rPr lang="es-ES" dirty="0" smtClean="0">
                <a:sym typeface="Wingdings"/>
              </a:rPr>
              <a:t>Responsable del 17% de reacciones alérgicas </a:t>
            </a:r>
            <a:r>
              <a:rPr lang="es-ES" dirty="0" err="1" smtClean="0">
                <a:sym typeface="Wingdings"/>
              </a:rPr>
              <a:t>intraoperatorias</a:t>
            </a:r>
            <a:endParaRPr lang="es-ES" dirty="0" smtClean="0">
              <a:sym typeface="Wingdings"/>
            </a:endParaRPr>
          </a:p>
          <a:p>
            <a:pPr lvl="1"/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144957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Epidemiología e impacto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s-ES" dirty="0" smtClean="0"/>
              <a:t>En estudios retrospectivos, incidencia variable</a:t>
            </a:r>
          </a:p>
          <a:p>
            <a:pPr lvl="1" algn="just">
              <a:lnSpc>
                <a:spcPct val="120000"/>
              </a:lnSpc>
            </a:pPr>
            <a:r>
              <a:rPr lang="es-ES" dirty="0" smtClean="0"/>
              <a:t>1/3500 – 1/20000 anestesias</a:t>
            </a:r>
          </a:p>
          <a:p>
            <a:pPr algn="just">
              <a:lnSpc>
                <a:spcPct val="120000"/>
              </a:lnSpc>
            </a:pPr>
            <a:r>
              <a:rPr lang="es-ES" dirty="0" smtClean="0"/>
              <a:t>Mortalidad 3-6%</a:t>
            </a:r>
          </a:p>
          <a:p>
            <a:pPr algn="just">
              <a:lnSpc>
                <a:spcPct val="120000"/>
              </a:lnSpc>
            </a:pPr>
            <a:r>
              <a:rPr lang="es-ES" dirty="0" smtClean="0"/>
              <a:t>Reportes inconsistentes impiden definir cifras exactas</a:t>
            </a:r>
          </a:p>
          <a:p>
            <a:pPr lvl="1" algn="just">
              <a:lnSpc>
                <a:spcPct val="120000"/>
              </a:lnSpc>
            </a:pPr>
            <a:r>
              <a:rPr lang="es-ES" dirty="0" smtClean="0"/>
              <a:t>Reporte de reacciones más graves</a:t>
            </a:r>
          </a:p>
          <a:p>
            <a:pPr lvl="1" algn="just">
              <a:lnSpc>
                <a:spcPct val="120000"/>
              </a:lnSpc>
            </a:pPr>
            <a:r>
              <a:rPr lang="es-ES" dirty="0" smtClean="0"/>
              <a:t>Es posible que la incidencia reportada sea subestimada por falta de diagnóstico y/o </a:t>
            </a:r>
            <a:r>
              <a:rPr lang="es-ES" dirty="0" smtClean="0"/>
              <a:t>reporte</a:t>
            </a:r>
            <a:endParaRPr lang="es-ES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211667" y="6069937"/>
            <a:ext cx="87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Pascale</a:t>
            </a:r>
            <a:r>
              <a:rPr lang="es-ES" sz="1400" dirty="0"/>
              <a:t> </a:t>
            </a:r>
            <a:r>
              <a:rPr lang="es-ES" sz="1400" dirty="0" err="1" smtClean="0"/>
              <a:t>Dewachter</a:t>
            </a:r>
            <a:r>
              <a:rPr lang="es-ES" sz="1400" dirty="0" smtClean="0"/>
              <a:t> 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Anesthesia</a:t>
            </a:r>
            <a:r>
              <a:rPr lang="es-ES" sz="1400" b="1" dirty="0" smtClean="0"/>
              <a:t> </a:t>
            </a:r>
            <a:r>
              <a:rPr lang="es-ES" sz="1400" b="1" dirty="0"/>
              <a:t>in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patient</a:t>
            </a:r>
            <a:r>
              <a:rPr lang="es-ES" sz="1400" b="1" dirty="0"/>
              <a:t> </a:t>
            </a:r>
            <a:r>
              <a:rPr lang="es-ES" sz="1400" b="1" dirty="0" err="1"/>
              <a:t>with</a:t>
            </a:r>
            <a:r>
              <a:rPr lang="es-ES" sz="1400" b="1" dirty="0"/>
              <a:t> </a:t>
            </a:r>
            <a:r>
              <a:rPr lang="es-ES" sz="1400" b="1" dirty="0" err="1"/>
              <a:t>multiple</a:t>
            </a:r>
            <a:r>
              <a:rPr lang="es-ES" sz="1400" b="1" dirty="0"/>
              <a:t> </a:t>
            </a:r>
            <a:r>
              <a:rPr lang="es-ES" sz="1400" b="1" dirty="0" err="1"/>
              <a:t>drug</a:t>
            </a:r>
            <a:r>
              <a:rPr lang="es-ES" sz="1400" b="1" dirty="0"/>
              <a:t> </a:t>
            </a:r>
            <a:r>
              <a:rPr lang="es-ES" sz="1400" b="1" dirty="0" err="1"/>
              <a:t>allergies</a:t>
            </a:r>
            <a:r>
              <a:rPr lang="es-ES" sz="1400" b="1" dirty="0"/>
              <a:t>: are </a:t>
            </a:r>
            <a:r>
              <a:rPr lang="es-ES" sz="1400" b="1" dirty="0" err="1" smtClean="0"/>
              <a:t>all</a:t>
            </a:r>
            <a:r>
              <a:rPr lang="es-ES" sz="1400" b="1" dirty="0"/>
              <a:t> </a:t>
            </a:r>
            <a:r>
              <a:rPr lang="es-ES" sz="1400" b="1" dirty="0" err="1" smtClean="0"/>
              <a:t>allergies</a:t>
            </a:r>
            <a:r>
              <a:rPr lang="es-ES" sz="1400" b="1" dirty="0" smtClean="0"/>
              <a:t>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same</a:t>
            </a:r>
            <a:r>
              <a:rPr lang="es-ES" sz="1400" b="1" dirty="0" smtClean="0"/>
              <a:t>? </a:t>
            </a:r>
            <a:r>
              <a:rPr lang="es-ES" sz="1400" dirty="0" err="1"/>
              <a:t>Current</a:t>
            </a:r>
            <a:r>
              <a:rPr lang="es-ES" sz="1400" dirty="0"/>
              <a:t> </a:t>
            </a:r>
            <a:r>
              <a:rPr lang="es-ES" sz="1400" dirty="0" err="1"/>
              <a:t>Opinion</a:t>
            </a:r>
            <a:r>
              <a:rPr lang="es-ES" sz="1400" dirty="0"/>
              <a:t> in </a:t>
            </a:r>
            <a:r>
              <a:rPr lang="es-ES" sz="1400" dirty="0" err="1"/>
              <a:t>Anesthesiology</a:t>
            </a:r>
            <a:r>
              <a:rPr lang="es-ES" sz="1400" dirty="0"/>
              <a:t> </a:t>
            </a:r>
            <a:r>
              <a:rPr lang="es-ES" sz="1400" dirty="0" smtClean="0"/>
              <a:t>2011,  24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986183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</a:t>
            </a:r>
            <a:r>
              <a:rPr lang="es-ES" dirty="0" smtClean="0"/>
              <a:t>óstico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30000"/>
              </a:lnSpc>
            </a:pPr>
            <a:r>
              <a:rPr lang="es-ES" dirty="0" smtClean="0"/>
              <a:t>En la mayor</a:t>
            </a:r>
            <a:r>
              <a:rPr lang="es-ES" dirty="0" smtClean="0"/>
              <a:t>ía de los casos el </a:t>
            </a:r>
            <a:r>
              <a:rPr lang="es-ES" dirty="0" err="1" smtClean="0"/>
              <a:t>gatillante</a:t>
            </a:r>
            <a:r>
              <a:rPr lang="es-ES" dirty="0" smtClean="0"/>
              <a:t> no es aparente</a:t>
            </a:r>
          </a:p>
          <a:p>
            <a:pPr algn="just">
              <a:lnSpc>
                <a:spcPct val="130000"/>
              </a:lnSpc>
            </a:pPr>
            <a:r>
              <a:rPr lang="es-ES" dirty="0" smtClean="0"/>
              <a:t>En ocasiones el paciente obtiene sus propias conclusiones acerca del agente causal</a:t>
            </a:r>
          </a:p>
          <a:p>
            <a:pPr lvl="1" algn="just">
              <a:lnSpc>
                <a:spcPct val="130000"/>
              </a:lnSpc>
            </a:pPr>
            <a:r>
              <a:rPr lang="es-ES" dirty="0" smtClean="0"/>
              <a:t>Importante indagar acerca del estudio realizado ante un escenario sugerente de anafilaxia</a:t>
            </a:r>
          </a:p>
          <a:p>
            <a:pPr algn="just">
              <a:lnSpc>
                <a:spcPct val="130000"/>
              </a:lnSpc>
            </a:pPr>
            <a:r>
              <a:rPr lang="es-ES" dirty="0" smtClean="0"/>
              <a:t>Pruebas de sensibilización</a:t>
            </a:r>
          </a:p>
          <a:p>
            <a:pPr lvl="1" algn="just">
              <a:lnSpc>
                <a:spcPct val="130000"/>
              </a:lnSpc>
            </a:pPr>
            <a:r>
              <a:rPr lang="es-ES" dirty="0" smtClean="0"/>
              <a:t>En pacientes con antecedente de episodio anafiláctico mediado por </a:t>
            </a:r>
            <a:r>
              <a:rPr lang="es-ES" dirty="0" err="1" smtClean="0"/>
              <a:t>IgE</a:t>
            </a:r>
            <a:r>
              <a:rPr lang="es-ES" dirty="0" smtClean="0"/>
              <a:t> test cutáneo positivo o niveles de </a:t>
            </a:r>
            <a:r>
              <a:rPr lang="es-ES" dirty="0" err="1" smtClean="0"/>
              <a:t>IgE</a:t>
            </a:r>
            <a:r>
              <a:rPr lang="es-ES" dirty="0" smtClean="0"/>
              <a:t> elevados confirman la sensibilización</a:t>
            </a:r>
          </a:p>
          <a:p>
            <a:pPr lvl="1" algn="just">
              <a:lnSpc>
                <a:spcPct val="130000"/>
              </a:lnSpc>
            </a:pPr>
            <a:r>
              <a:rPr lang="es-ES" dirty="0" smtClean="0"/>
              <a:t>La sensibilización no asegura reacción clínica ante un determinado alérgeno o si éste fue el </a:t>
            </a:r>
            <a:r>
              <a:rPr lang="es-ES" dirty="0" err="1" smtClean="0"/>
              <a:t>gatillante</a:t>
            </a:r>
            <a:r>
              <a:rPr lang="es-ES" dirty="0" smtClean="0"/>
              <a:t> de un episodio anafiláctico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92942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Diagnóstico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Pruebas </a:t>
            </a:r>
            <a:r>
              <a:rPr lang="es-ES" dirty="0" smtClean="0"/>
              <a:t>in vivo</a:t>
            </a:r>
          </a:p>
          <a:p>
            <a:pPr lvl="1" algn="just"/>
            <a:r>
              <a:rPr lang="es-ES" dirty="0" smtClean="0"/>
              <a:t>Pruebas cutáneas o de provocación</a:t>
            </a:r>
          </a:p>
          <a:p>
            <a:pPr lvl="1" algn="just"/>
            <a:r>
              <a:rPr lang="es-ES" dirty="0" smtClean="0"/>
              <a:t>Mínimo riesgo de anafilaxia</a:t>
            </a:r>
          </a:p>
          <a:p>
            <a:pPr lvl="1" algn="just"/>
            <a:r>
              <a:rPr lang="es-ES" dirty="0" smtClean="0"/>
              <a:t>Personal y ambiente adecuados</a:t>
            </a:r>
          </a:p>
          <a:p>
            <a:pPr algn="just"/>
            <a:r>
              <a:rPr lang="es-ES" dirty="0" smtClean="0"/>
              <a:t>Pruebas in vitro</a:t>
            </a:r>
          </a:p>
          <a:p>
            <a:pPr lvl="1" algn="just"/>
            <a:r>
              <a:rPr lang="es-ES" dirty="0" smtClean="0"/>
              <a:t>Pruebas de valoración de </a:t>
            </a:r>
            <a:r>
              <a:rPr lang="es-ES" dirty="0" err="1" smtClean="0"/>
              <a:t>IgE</a:t>
            </a:r>
            <a:r>
              <a:rPr lang="es-ES" dirty="0" smtClean="0"/>
              <a:t> sérica específica RAST</a:t>
            </a:r>
          </a:p>
          <a:p>
            <a:pPr lvl="1" algn="just"/>
            <a:r>
              <a:rPr lang="es-ES" dirty="0" smtClean="0"/>
              <a:t>RAST menor sensibilidad que pruebas cutáneas 23-83</a:t>
            </a:r>
            <a:r>
              <a:rPr lang="es-ES" dirty="0" smtClean="0"/>
              <a:t>%</a:t>
            </a:r>
          </a:p>
          <a:p>
            <a:pPr lvl="2" algn="just"/>
            <a:r>
              <a:rPr lang="es-ES" dirty="0" smtClean="0"/>
              <a:t>Reemplazo por ELISA</a:t>
            </a:r>
            <a:endParaRPr lang="es-ES" dirty="0" smtClean="0"/>
          </a:p>
          <a:p>
            <a:pPr lvl="1" algn="just"/>
            <a:r>
              <a:rPr lang="es-ES" dirty="0" smtClean="0"/>
              <a:t>Recomendadas en pacientes con dermografismo y en quienes no es recomendable suspender el tratamiento antialérgico o si el test cutáneo es peligroso (ingesta de beta bloqueantes)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3253170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2387267"/>
            <a:ext cx="7583488" cy="3567621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20000"/>
              </a:lnSpc>
            </a:pPr>
            <a:r>
              <a:rPr lang="es-ES" dirty="0" smtClean="0"/>
              <a:t>Medici</a:t>
            </a:r>
            <a:r>
              <a:rPr lang="es-ES" dirty="0" smtClean="0"/>
              <a:t>ón de </a:t>
            </a:r>
            <a:r>
              <a:rPr lang="es-ES" dirty="0" err="1" smtClean="0"/>
              <a:t>triptasa</a:t>
            </a:r>
            <a:r>
              <a:rPr lang="es-ES" dirty="0" smtClean="0"/>
              <a:t> sérica</a:t>
            </a:r>
          </a:p>
          <a:p>
            <a:pPr lvl="2">
              <a:lnSpc>
                <a:spcPct val="120000"/>
              </a:lnSpc>
            </a:pPr>
            <a:r>
              <a:rPr lang="es-ES" dirty="0" smtClean="0"/>
              <a:t>No es específica de anafilaxia</a:t>
            </a:r>
          </a:p>
          <a:p>
            <a:pPr lvl="3">
              <a:lnSpc>
                <a:spcPct val="120000"/>
              </a:lnSpc>
            </a:pPr>
            <a:r>
              <a:rPr lang="es-ES" dirty="0" smtClean="0"/>
              <a:t>Se eleva incluso post mortem en decesos no anafilácticos</a:t>
            </a:r>
          </a:p>
          <a:p>
            <a:pPr lvl="2">
              <a:lnSpc>
                <a:spcPct val="120000"/>
              </a:lnSpc>
            </a:pPr>
            <a:r>
              <a:rPr lang="es-ES" dirty="0" smtClean="0"/>
              <a:t>Procesamiento en horas, no disponible de inmediato</a:t>
            </a:r>
          </a:p>
          <a:p>
            <a:pPr lvl="2">
              <a:lnSpc>
                <a:spcPct val="120000"/>
              </a:lnSpc>
            </a:pPr>
            <a:r>
              <a:rPr lang="es-ES" dirty="0" smtClean="0"/>
              <a:t>Valor normal similar en adultos y niños</a:t>
            </a:r>
          </a:p>
          <a:p>
            <a:pPr lvl="2">
              <a:lnSpc>
                <a:spcPct val="120000"/>
              </a:lnSpc>
            </a:pPr>
            <a:r>
              <a:rPr lang="es-ES" dirty="0" smtClean="0"/>
              <a:t>Estable en plasma congelado hasta 12 meses</a:t>
            </a:r>
          </a:p>
          <a:p>
            <a:pPr lvl="2">
              <a:lnSpc>
                <a:spcPct val="120000"/>
              </a:lnSpc>
            </a:pPr>
            <a:r>
              <a:rPr lang="es-ES" dirty="0" smtClean="0"/>
              <a:t>Medir durante el episodio, a las 2 </a:t>
            </a:r>
            <a:r>
              <a:rPr lang="es-ES" dirty="0" err="1" smtClean="0"/>
              <a:t>hrs</a:t>
            </a:r>
            <a:r>
              <a:rPr lang="es-ES" dirty="0" smtClean="0"/>
              <a:t> y 24 horas después</a:t>
            </a:r>
          </a:p>
          <a:p>
            <a:pPr lvl="3">
              <a:lnSpc>
                <a:spcPct val="120000"/>
              </a:lnSpc>
            </a:pPr>
            <a:r>
              <a:rPr lang="es-ES" dirty="0" smtClean="0"/>
              <a:t>&gt;11,4 </a:t>
            </a:r>
            <a:r>
              <a:rPr lang="es-ES" dirty="0" err="1" smtClean="0"/>
              <a:t>ng</a:t>
            </a:r>
            <a:r>
              <a:rPr lang="es-ES" dirty="0" smtClean="0"/>
              <a:t>/ml en suero </a:t>
            </a:r>
            <a:r>
              <a:rPr lang="es-ES" dirty="0" smtClean="0">
                <a:sym typeface="Wingdings"/>
              </a:rPr>
              <a:t> sugiere anafilaxia</a:t>
            </a:r>
          </a:p>
          <a:p>
            <a:pPr lvl="3">
              <a:lnSpc>
                <a:spcPct val="120000"/>
              </a:lnSpc>
            </a:pPr>
            <a:r>
              <a:rPr lang="es-ES" dirty="0" smtClean="0">
                <a:sym typeface="Wingdings"/>
              </a:rPr>
              <a:t>&gt;11,4 </a:t>
            </a:r>
            <a:r>
              <a:rPr lang="es-ES" dirty="0" err="1" smtClean="0">
                <a:sym typeface="Wingdings"/>
              </a:rPr>
              <a:t>ng</a:t>
            </a:r>
            <a:r>
              <a:rPr lang="es-ES" dirty="0" smtClean="0">
                <a:sym typeface="Wingdings"/>
              </a:rPr>
              <a:t>/ml basal sugiere </a:t>
            </a:r>
            <a:r>
              <a:rPr lang="es-ES" dirty="0" err="1" smtClean="0">
                <a:sym typeface="Wingdings"/>
              </a:rPr>
              <a:t>mastocitosis</a:t>
            </a:r>
            <a:endParaRPr lang="es-ES" dirty="0" smtClean="0">
              <a:sym typeface="Wingdings"/>
            </a:endParaRPr>
          </a:p>
          <a:p>
            <a:pPr lvl="1">
              <a:lnSpc>
                <a:spcPct val="120000"/>
              </a:lnSpc>
            </a:pPr>
            <a:r>
              <a:rPr lang="es-ES" dirty="0" smtClean="0">
                <a:sym typeface="Wingdings"/>
              </a:rPr>
              <a:t>niveles de histamina</a:t>
            </a:r>
          </a:p>
          <a:p>
            <a:pPr lvl="2">
              <a:lnSpc>
                <a:spcPct val="120000"/>
              </a:lnSpc>
            </a:pPr>
            <a:r>
              <a:rPr lang="es-ES" dirty="0" smtClean="0">
                <a:sym typeface="Wingdings"/>
              </a:rPr>
              <a:t>Poco práctico</a:t>
            </a:r>
          </a:p>
          <a:p>
            <a:pPr lvl="2">
              <a:lnSpc>
                <a:spcPct val="120000"/>
              </a:lnSpc>
            </a:pPr>
            <a:r>
              <a:rPr lang="es-ES" dirty="0" smtClean="0">
                <a:sym typeface="Wingdings"/>
              </a:rPr>
              <a:t>Elevación dura 30-60 min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63106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" dirty="0" smtClean="0"/>
              <a:t>El resultado de un test cut</a:t>
            </a:r>
            <a:r>
              <a:rPr lang="es-ES" dirty="0" smtClean="0"/>
              <a:t>áneo debe ser interpretado en el contexto de cada paciente</a:t>
            </a:r>
          </a:p>
          <a:p>
            <a:pPr lvl="1">
              <a:lnSpc>
                <a:spcPct val="150000"/>
              </a:lnSpc>
            </a:pPr>
            <a:r>
              <a:rPr lang="es-ES" dirty="0" smtClean="0"/>
              <a:t>Un test positivo confirma sensibilización, no predice reacción clínica a la exposición</a:t>
            </a:r>
          </a:p>
          <a:p>
            <a:pPr lvl="1">
              <a:lnSpc>
                <a:spcPct val="150000"/>
              </a:lnSpc>
            </a:pPr>
            <a:r>
              <a:rPr lang="es-ES" dirty="0" smtClean="0"/>
              <a:t>Un individuo puede presentar episodio de hipersensibilidad a pesar de tener un test negativo</a:t>
            </a:r>
          </a:p>
          <a:p>
            <a:pPr lvl="2">
              <a:lnSpc>
                <a:spcPct val="150000"/>
              </a:lnSpc>
            </a:pPr>
            <a:r>
              <a:rPr lang="es-ES" dirty="0" smtClean="0"/>
              <a:t>Repetir entre 4 – 6 semanas después del episodio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77197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Diagnóstico diferencial</a:t>
            </a:r>
          </a:p>
          <a:p>
            <a:pPr lvl="1"/>
            <a:r>
              <a:rPr lang="es-ES" dirty="0" smtClean="0"/>
              <a:t>Anafilaxia </a:t>
            </a:r>
            <a:r>
              <a:rPr lang="es-ES" dirty="0" err="1" smtClean="0"/>
              <a:t>intraoperatoria</a:t>
            </a:r>
            <a:endParaRPr lang="es-ES" dirty="0" smtClean="0"/>
          </a:p>
          <a:p>
            <a:pPr lvl="2"/>
            <a:r>
              <a:rPr lang="es-ES" dirty="0" smtClean="0"/>
              <a:t>Múltiples agentes involucrados</a:t>
            </a:r>
          </a:p>
          <a:p>
            <a:pPr lvl="3"/>
            <a:r>
              <a:rPr lang="es-ES" dirty="0" smtClean="0"/>
              <a:t>BNM 62%</a:t>
            </a:r>
          </a:p>
          <a:p>
            <a:pPr lvl="3"/>
            <a:r>
              <a:rPr lang="es-ES" dirty="0" smtClean="0"/>
              <a:t>Látex 16,5%</a:t>
            </a:r>
          </a:p>
          <a:p>
            <a:pPr lvl="3"/>
            <a:r>
              <a:rPr lang="es-ES" dirty="0" smtClean="0"/>
              <a:t>Hipnóticos 7,4%</a:t>
            </a:r>
          </a:p>
          <a:p>
            <a:pPr lvl="3"/>
            <a:r>
              <a:rPr lang="es-ES" dirty="0" smtClean="0"/>
              <a:t>Coloides 3,6%</a:t>
            </a:r>
          </a:p>
          <a:p>
            <a:pPr lvl="3"/>
            <a:r>
              <a:rPr lang="es-ES" dirty="0" smtClean="0"/>
              <a:t>Opioides 1,9%</a:t>
            </a:r>
          </a:p>
          <a:p>
            <a:pPr lvl="1"/>
            <a:r>
              <a:rPr lang="es-ES" dirty="0" smtClean="0"/>
              <a:t>Oxido de etileno </a:t>
            </a:r>
            <a:r>
              <a:rPr lang="es-ES" dirty="0" smtClean="0">
                <a:sym typeface="Wingdings"/>
              </a:rPr>
              <a:t> </a:t>
            </a:r>
            <a:r>
              <a:rPr lang="es-ES" dirty="0" err="1" smtClean="0">
                <a:sym typeface="Wingdings"/>
              </a:rPr>
              <a:t>IgE</a:t>
            </a:r>
            <a:r>
              <a:rPr lang="es-ES" dirty="0" smtClean="0">
                <a:sym typeface="Wingdings"/>
              </a:rPr>
              <a:t> específica en espina bífida 35%</a:t>
            </a:r>
          </a:p>
          <a:p>
            <a:pPr lvl="1"/>
            <a:r>
              <a:rPr lang="es-ES" dirty="0" smtClean="0">
                <a:sym typeface="Wingdings"/>
              </a:rPr>
              <a:t>Ácido ascórbico (guantes)</a:t>
            </a:r>
          </a:p>
          <a:p>
            <a:pPr lvl="1"/>
            <a:r>
              <a:rPr lang="es-ES" dirty="0" smtClean="0">
                <a:sym typeface="Wingdings"/>
              </a:rPr>
              <a:t>Caseína (guantes) y alergia a la proteína de la leche de vaca</a:t>
            </a:r>
          </a:p>
          <a:p>
            <a:pPr lvl="1"/>
            <a:r>
              <a:rPr lang="es-ES" dirty="0" smtClean="0">
                <a:sym typeface="Wingdings"/>
              </a:rPr>
              <a:t>Urticaria colinérgica</a:t>
            </a:r>
          </a:p>
          <a:p>
            <a:pPr lvl="1"/>
            <a:r>
              <a:rPr lang="es-ES" dirty="0" smtClean="0">
                <a:sym typeface="Wingdings"/>
              </a:rPr>
              <a:t>Síntomas </a:t>
            </a:r>
            <a:r>
              <a:rPr lang="es-ES" dirty="0" err="1" smtClean="0">
                <a:sym typeface="Wingdings"/>
              </a:rPr>
              <a:t>vasovagales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109629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1400"/>
            <a:ext cx="9144000" cy="476025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84741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Prevención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única medida que puede prevenir reacciones alérgicas al látex es evitar este material</a:t>
            </a:r>
          </a:p>
          <a:p>
            <a:r>
              <a:rPr lang="es-ES" dirty="0" smtClean="0"/>
              <a:t>Existen mas de 40.000 productos relacionados con el látex de uso intrahospitalario muchos de  los cuales no indican su presencia</a:t>
            </a:r>
          </a:p>
          <a:p>
            <a:r>
              <a:rPr lang="es-ES" dirty="0" smtClean="0"/>
              <a:t>Sustitución de productos con látex</a:t>
            </a:r>
          </a:p>
          <a:p>
            <a:r>
              <a:rPr lang="es-ES" dirty="0" smtClean="0"/>
              <a:t>Término </a:t>
            </a:r>
            <a:r>
              <a:rPr lang="es-ES" dirty="0" err="1" smtClean="0"/>
              <a:t>hipoalergénico</a:t>
            </a:r>
            <a:r>
              <a:rPr lang="es-ES" dirty="0" smtClean="0"/>
              <a:t> </a:t>
            </a:r>
            <a:r>
              <a:rPr lang="es-ES" dirty="0" smtClean="0">
                <a:sym typeface="Wingdings"/>
              </a:rPr>
              <a:t> bajo contenido de aditivos (menor riesgo de RH tipo IV) igual contenido de proteínas (igual riesgo de RH tipo I)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51556" y="6067778"/>
            <a:ext cx="8212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Parisi</a:t>
            </a:r>
            <a:r>
              <a:rPr lang="es-ES" sz="1400" dirty="0" smtClean="0"/>
              <a:t> C. </a:t>
            </a:r>
            <a:r>
              <a:rPr lang="es-ES" sz="1400" b="1" dirty="0"/>
              <a:t>Alergia al </a:t>
            </a:r>
            <a:r>
              <a:rPr lang="es-ES" sz="1400" b="1" dirty="0" smtClean="0"/>
              <a:t>látex </a:t>
            </a:r>
            <a:r>
              <a:rPr lang="de-DE" sz="1400" dirty="0" err="1"/>
              <a:t>Arch</a:t>
            </a:r>
            <a:r>
              <a:rPr lang="de-DE" sz="1400" dirty="0"/>
              <a:t> </a:t>
            </a:r>
            <a:r>
              <a:rPr lang="de-DE" sz="1400" dirty="0" err="1"/>
              <a:t>Argent</a:t>
            </a:r>
            <a:r>
              <a:rPr lang="de-DE" sz="1400" dirty="0"/>
              <a:t> </a:t>
            </a:r>
            <a:r>
              <a:rPr lang="de-DE" sz="1400" dirty="0" err="1"/>
              <a:t>Pediatr</a:t>
            </a:r>
            <a:r>
              <a:rPr lang="de-DE" sz="1400" dirty="0"/>
              <a:t> 2006; 104(6):520-529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3262297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en pacientes con exposición temprana a cirugías la prevalencia de sensibilización al </a:t>
            </a:r>
            <a:r>
              <a:rPr lang="es-ES" dirty="0" smtClean="0"/>
              <a:t>látex </a:t>
            </a:r>
            <a:r>
              <a:rPr lang="es-ES" dirty="0"/>
              <a:t>es más </a:t>
            </a:r>
            <a:r>
              <a:rPr lang="es-ES" dirty="0" smtClean="0"/>
              <a:t>frecuente</a:t>
            </a:r>
          </a:p>
          <a:p>
            <a:pPr lvl="1" algn="just"/>
            <a:r>
              <a:rPr lang="es-ES" dirty="0" smtClean="0"/>
              <a:t>50</a:t>
            </a:r>
            <a:r>
              <a:rPr lang="es-ES" dirty="0"/>
              <a:t>% en pacientes con espina </a:t>
            </a:r>
            <a:r>
              <a:rPr lang="es-ES" dirty="0" smtClean="0"/>
              <a:t>bífida</a:t>
            </a:r>
          </a:p>
          <a:p>
            <a:pPr lvl="2" algn="just"/>
            <a:r>
              <a:rPr lang="es-ES" dirty="0" smtClean="0"/>
              <a:t>Evitar exposici</a:t>
            </a:r>
            <a:r>
              <a:rPr lang="es-ES" dirty="0" smtClean="0"/>
              <a:t>ón al</a:t>
            </a:r>
            <a:r>
              <a:rPr lang="es-ES" dirty="0" smtClean="0"/>
              <a:t> l</a:t>
            </a:r>
            <a:r>
              <a:rPr lang="es-ES" dirty="0" smtClean="0"/>
              <a:t>átex desde la primera cirugía</a:t>
            </a:r>
            <a:endParaRPr lang="es-ES" dirty="0"/>
          </a:p>
          <a:p>
            <a:pPr lvl="1" algn="just"/>
            <a:r>
              <a:rPr lang="es-ES" dirty="0" smtClean="0"/>
              <a:t>8</a:t>
            </a:r>
            <a:r>
              <a:rPr lang="es-ES" dirty="0"/>
              <a:t>% en pacientes que por otras causas han sido operados antes de los 7 años de edad</a:t>
            </a:r>
            <a:r>
              <a:rPr lang="es-ES" dirty="0" smtClean="0"/>
              <a:t>.</a:t>
            </a:r>
            <a:endParaRPr lang="es-ES" dirty="0"/>
          </a:p>
          <a:p>
            <a:pPr algn="just"/>
            <a:r>
              <a:rPr lang="es-ES" dirty="0" smtClean="0"/>
              <a:t>en </a:t>
            </a:r>
            <a:r>
              <a:rPr lang="es-ES" dirty="0"/>
              <a:t>pacientes antes de su tercera </a:t>
            </a:r>
            <a:r>
              <a:rPr lang="es-ES" dirty="0" smtClean="0"/>
              <a:t>cirugía, </a:t>
            </a:r>
            <a:r>
              <a:rPr lang="es-ES" dirty="0"/>
              <a:t>la tasa de </a:t>
            </a:r>
            <a:r>
              <a:rPr lang="es-ES" dirty="0" smtClean="0"/>
              <a:t>sensibilización </a:t>
            </a:r>
            <a:r>
              <a:rPr lang="es-ES" dirty="0"/>
              <a:t>al </a:t>
            </a:r>
            <a:r>
              <a:rPr lang="es-ES" dirty="0" smtClean="0"/>
              <a:t>látex </a:t>
            </a:r>
            <a:r>
              <a:rPr lang="es-ES" dirty="0"/>
              <a:t>es mayor en espina </a:t>
            </a:r>
            <a:r>
              <a:rPr lang="es-ES" dirty="0" smtClean="0"/>
              <a:t>bífida </a:t>
            </a:r>
            <a:r>
              <a:rPr lang="es-ES" dirty="0"/>
              <a:t>(38 vs 5%) que en otros pacientes con </a:t>
            </a:r>
            <a:r>
              <a:rPr lang="es-ES" dirty="0" smtClean="0"/>
              <a:t>múltiples cirugías </a:t>
            </a:r>
            <a:r>
              <a:rPr lang="es-ES" dirty="0"/>
              <a:t>por otras </a:t>
            </a:r>
            <a:r>
              <a:rPr lang="es-ES" dirty="0" smtClean="0"/>
              <a:t>etiologías</a:t>
            </a:r>
          </a:p>
          <a:p>
            <a:pPr algn="just"/>
            <a:r>
              <a:rPr lang="es-ES" dirty="0" smtClean="0"/>
              <a:t>niños </a:t>
            </a:r>
            <a:r>
              <a:rPr lang="es-ES" dirty="0"/>
              <a:t>menores de 8 años sensibilizados al </a:t>
            </a:r>
            <a:r>
              <a:rPr lang="es-ES" dirty="0" smtClean="0"/>
              <a:t>látex, tienen </a:t>
            </a:r>
            <a:r>
              <a:rPr lang="es-ES" dirty="0"/>
              <a:t>en promedio de 4.4 a 8.4 </a:t>
            </a:r>
            <a:r>
              <a:rPr lang="es-ES" dirty="0" err="1"/>
              <a:t>cirugia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15763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439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299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Medidas generales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Circuito de entrada de gases libre de l</a:t>
            </a:r>
            <a:r>
              <a:rPr lang="es-ES" dirty="0" smtClean="0"/>
              <a:t>átex</a:t>
            </a:r>
          </a:p>
          <a:p>
            <a:r>
              <a:rPr lang="es-ES" dirty="0" smtClean="0"/>
              <a:t>Protección de superficies con l</a:t>
            </a:r>
            <a:r>
              <a:rPr lang="es-ES" dirty="0" smtClean="0"/>
              <a:t>átex con sábanas de algodón el día previo</a:t>
            </a:r>
          </a:p>
          <a:p>
            <a:r>
              <a:rPr lang="es-ES" dirty="0" smtClean="0"/>
              <a:t>Limpieza del pabell</a:t>
            </a:r>
            <a:r>
              <a:rPr lang="es-ES" dirty="0" smtClean="0"/>
              <a:t>ón 12 </a:t>
            </a:r>
            <a:r>
              <a:rPr lang="es-ES" dirty="0" err="1" smtClean="0"/>
              <a:t>hrs</a:t>
            </a:r>
            <a:r>
              <a:rPr lang="es-ES" dirty="0" smtClean="0"/>
              <a:t> antes de la intervención</a:t>
            </a:r>
          </a:p>
          <a:p>
            <a:r>
              <a:rPr lang="es-ES" dirty="0" smtClean="0"/>
              <a:t>Aire acondicionado 8 </a:t>
            </a:r>
            <a:r>
              <a:rPr lang="es-ES" dirty="0" err="1" smtClean="0"/>
              <a:t>hrs</a:t>
            </a:r>
            <a:r>
              <a:rPr lang="es-ES" dirty="0" smtClean="0"/>
              <a:t> antes de la intervención</a:t>
            </a:r>
          </a:p>
          <a:p>
            <a:r>
              <a:rPr lang="es-ES" dirty="0" smtClean="0"/>
              <a:t>Cierre de puertas del pabellón</a:t>
            </a:r>
          </a:p>
          <a:p>
            <a:r>
              <a:rPr lang="es-ES" dirty="0" smtClean="0"/>
              <a:t>Primera intervención de la mañana</a:t>
            </a:r>
          </a:p>
          <a:p>
            <a:r>
              <a:rPr lang="es-ES" dirty="0" err="1" smtClean="0"/>
              <a:t>Premedicación</a:t>
            </a:r>
            <a:endParaRPr lang="es-ES" dirty="0" smtClean="0"/>
          </a:p>
          <a:p>
            <a:pPr lvl="1"/>
            <a:r>
              <a:rPr lang="es-ES" dirty="0" smtClean="0"/>
              <a:t>Antihistamínicos y corticoides 72 </a:t>
            </a:r>
            <a:r>
              <a:rPr lang="es-ES" dirty="0" err="1" smtClean="0"/>
              <a:t>hrs</a:t>
            </a:r>
            <a:r>
              <a:rPr lang="es-ES" dirty="0" smtClean="0"/>
              <a:t> antes de la cirugía</a:t>
            </a:r>
          </a:p>
          <a:p>
            <a:r>
              <a:rPr lang="es-ES" dirty="0" smtClean="0"/>
              <a:t>Utilizar fármacos con baja capacidad </a:t>
            </a:r>
            <a:r>
              <a:rPr lang="es-ES" dirty="0" err="1" smtClean="0"/>
              <a:t>histaminoliberadora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3954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Principales agentes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Agentes involucrados en reacciones alérgicas durante la anestesia</a:t>
            </a:r>
          </a:p>
          <a:p>
            <a:endParaRPr lang="es-ES" dirty="0"/>
          </a:p>
          <a:p>
            <a:pPr lvl="1"/>
            <a:r>
              <a:rPr lang="es-ES" dirty="0" smtClean="0"/>
              <a:t>Bloqueadores neuromusculares</a:t>
            </a:r>
          </a:p>
          <a:p>
            <a:pPr lvl="1"/>
            <a:r>
              <a:rPr lang="es-ES" dirty="0" smtClean="0"/>
              <a:t>Antibióticos</a:t>
            </a:r>
          </a:p>
          <a:p>
            <a:pPr lvl="1"/>
            <a:r>
              <a:rPr lang="es-ES" dirty="0" smtClean="0"/>
              <a:t>Alergias alimentarias</a:t>
            </a:r>
          </a:p>
          <a:p>
            <a:pPr lvl="2"/>
            <a:r>
              <a:rPr lang="es-ES" dirty="0" err="1" smtClean="0"/>
              <a:t>Propofol</a:t>
            </a:r>
            <a:endParaRPr lang="es-ES" dirty="0" smtClean="0"/>
          </a:p>
          <a:p>
            <a:pPr lvl="2"/>
            <a:r>
              <a:rPr lang="es-ES" dirty="0" smtClean="0"/>
              <a:t>Compuestos yodados</a:t>
            </a:r>
          </a:p>
          <a:p>
            <a:pPr lvl="2"/>
            <a:r>
              <a:rPr lang="es-ES" dirty="0" err="1" smtClean="0"/>
              <a:t>Protamina</a:t>
            </a:r>
            <a:endParaRPr lang="es-ES" dirty="0" smtClean="0"/>
          </a:p>
          <a:p>
            <a:pPr lvl="1"/>
            <a:r>
              <a:rPr lang="es-ES" dirty="0" smtClean="0"/>
              <a:t>Medios de contraste </a:t>
            </a:r>
            <a:r>
              <a:rPr lang="es-ES" dirty="0" smtClean="0"/>
              <a:t>yodados</a:t>
            </a:r>
          </a:p>
          <a:p>
            <a:pPr lvl="1"/>
            <a:r>
              <a:rPr lang="es-ES" dirty="0" err="1" smtClean="0"/>
              <a:t>AINEs</a:t>
            </a:r>
            <a:endParaRPr lang="es-ES" dirty="0" smtClean="0"/>
          </a:p>
          <a:p>
            <a:pPr lvl="1"/>
            <a:r>
              <a:rPr lang="es-ES" dirty="0" smtClean="0"/>
              <a:t>Ácido </a:t>
            </a:r>
            <a:r>
              <a:rPr lang="es-ES" dirty="0" err="1" smtClean="0"/>
              <a:t>tranexámico</a:t>
            </a:r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89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Anafilaxia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6656"/>
            <a:ext cx="9144000" cy="397874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0" y="2554112"/>
            <a:ext cx="3852333" cy="310444"/>
          </a:xfrm>
          <a:prstGeom prst="rect">
            <a:avLst/>
          </a:prstGeom>
          <a:solidFill>
            <a:schemeClr val="accent3">
              <a:satMod val="150000"/>
              <a:alpha val="2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0" y="3722513"/>
            <a:ext cx="7817556" cy="310444"/>
          </a:xfrm>
          <a:prstGeom prst="rect">
            <a:avLst/>
          </a:prstGeom>
          <a:solidFill>
            <a:schemeClr val="accent3">
              <a:satMod val="150000"/>
              <a:alpha val="2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0" y="4823179"/>
            <a:ext cx="4515556" cy="310444"/>
          </a:xfrm>
          <a:prstGeom prst="rect">
            <a:avLst/>
          </a:prstGeom>
          <a:solidFill>
            <a:schemeClr val="accent3">
              <a:satMod val="150000"/>
              <a:alpha val="2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663221" y="6149777"/>
            <a:ext cx="7859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Brown A. Manejo </a:t>
            </a:r>
            <a:r>
              <a:rPr lang="es-ES" sz="1400" dirty="0"/>
              <a:t>actual de la </a:t>
            </a:r>
            <a:r>
              <a:rPr lang="es-ES" sz="1400" dirty="0" smtClean="0"/>
              <a:t>anafilaxia </a:t>
            </a:r>
            <a:r>
              <a:rPr lang="es-ES_tradnl" sz="1400" dirty="0"/>
              <a:t>Emergencias 2009; 21: 213-223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92389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Clasificaci</a:t>
            </a:r>
            <a:r>
              <a:rPr lang="es-ES" dirty="0" smtClean="0"/>
              <a:t>ón</a:t>
            </a:r>
            <a:endParaRPr lang="es-E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99154"/>
              </p:ext>
            </p:extLst>
          </p:nvPr>
        </p:nvGraphicFramePr>
        <p:xfrm>
          <a:off x="1015995" y="2275995"/>
          <a:ext cx="7055560" cy="342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672"/>
                <a:gridCol w="5446888"/>
              </a:tblGrid>
              <a:tr h="277798">
                <a:tc>
                  <a:txBody>
                    <a:bodyPr/>
                    <a:lstStyle/>
                    <a:p>
                      <a:r>
                        <a:rPr lang="es-ES" dirty="0" smtClean="0"/>
                        <a:t>Grado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Definici</a:t>
                      </a:r>
                      <a:r>
                        <a:rPr lang="es-ES" dirty="0" smtClean="0"/>
                        <a:t>ón</a:t>
                      </a:r>
                      <a:endParaRPr lang="es-ES" dirty="0"/>
                    </a:p>
                  </a:txBody>
                  <a:tcPr/>
                </a:tc>
              </a:tr>
              <a:tr h="890475">
                <a:tc>
                  <a:txBody>
                    <a:bodyPr/>
                    <a:lstStyle/>
                    <a:p>
                      <a:r>
                        <a:rPr lang="es-ES" dirty="0" smtClean="0"/>
                        <a:t>Leve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Eritema generalizado</a:t>
                      </a:r>
                    </a:p>
                    <a:p>
                      <a:r>
                        <a:rPr lang="es-ES" dirty="0" smtClean="0"/>
                        <a:t>Urticaria</a:t>
                      </a:r>
                    </a:p>
                    <a:p>
                      <a:r>
                        <a:rPr lang="es-ES" dirty="0" smtClean="0"/>
                        <a:t>Edema </a:t>
                      </a:r>
                      <a:r>
                        <a:rPr lang="es-ES" dirty="0" err="1" smtClean="0"/>
                        <a:t>periorbitario</a:t>
                      </a:r>
                      <a:r>
                        <a:rPr lang="es-ES" dirty="0" smtClean="0"/>
                        <a:t> o </a:t>
                      </a:r>
                      <a:r>
                        <a:rPr lang="es-ES" dirty="0" err="1" smtClean="0"/>
                        <a:t>angioedema</a:t>
                      </a:r>
                      <a:endParaRPr lang="es-ES" dirty="0"/>
                    </a:p>
                  </a:txBody>
                  <a:tcPr/>
                </a:tc>
              </a:tr>
              <a:tr h="684981">
                <a:tc>
                  <a:txBody>
                    <a:bodyPr/>
                    <a:lstStyle/>
                    <a:p>
                      <a:r>
                        <a:rPr lang="es-ES" dirty="0" smtClean="0"/>
                        <a:t>Moderado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Disnea, estridor</a:t>
                      </a:r>
                      <a:r>
                        <a:rPr lang="es-ES" baseline="0" dirty="0" smtClean="0"/>
                        <a:t>, sibilancias, diaforesis, n</a:t>
                      </a:r>
                      <a:r>
                        <a:rPr lang="es-ES" baseline="0" dirty="0" smtClean="0"/>
                        <a:t>áuseas, dolor abdominal</a:t>
                      </a:r>
                      <a:endParaRPr lang="es-ES" dirty="0"/>
                    </a:p>
                  </a:txBody>
                  <a:tcPr/>
                </a:tc>
              </a:tr>
              <a:tr h="1095969">
                <a:tc>
                  <a:txBody>
                    <a:bodyPr/>
                    <a:lstStyle/>
                    <a:p>
                      <a:r>
                        <a:rPr lang="es-ES" dirty="0" smtClean="0"/>
                        <a:t>Severo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Cianosis</a:t>
                      </a:r>
                    </a:p>
                    <a:p>
                      <a:r>
                        <a:rPr lang="es-ES" dirty="0" err="1" smtClean="0"/>
                        <a:t>Sat</a:t>
                      </a:r>
                      <a:r>
                        <a:rPr lang="es-ES" dirty="0" smtClean="0"/>
                        <a:t> o2</a:t>
                      </a:r>
                      <a:r>
                        <a:rPr lang="es-ES" baseline="0" dirty="0" smtClean="0"/>
                        <a:t> &lt;92%</a:t>
                      </a:r>
                    </a:p>
                    <a:p>
                      <a:r>
                        <a:rPr lang="es-ES" baseline="0" dirty="0" smtClean="0"/>
                        <a:t>Hipotensi</a:t>
                      </a:r>
                      <a:r>
                        <a:rPr lang="es-ES" baseline="0" dirty="0" smtClean="0"/>
                        <a:t>ón </a:t>
                      </a:r>
                    </a:p>
                    <a:p>
                      <a:r>
                        <a:rPr lang="es-ES" baseline="0" dirty="0" smtClean="0"/>
                        <a:t>Confusión</a:t>
                      </a:r>
                    </a:p>
                    <a:p>
                      <a:r>
                        <a:rPr lang="es-ES" baseline="0" dirty="0" smtClean="0"/>
                        <a:t>Colapso circulatorio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63221" y="6149777"/>
            <a:ext cx="7859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Brown A. Manejo </a:t>
            </a:r>
            <a:r>
              <a:rPr lang="es-ES" sz="1400" dirty="0"/>
              <a:t>actual de la </a:t>
            </a:r>
            <a:r>
              <a:rPr lang="es-ES" sz="1400" dirty="0" smtClean="0"/>
              <a:t>anafilaxia </a:t>
            </a:r>
            <a:r>
              <a:rPr lang="es-ES_tradnl" sz="1400" dirty="0"/>
              <a:t>Emergencias 2009; 21: 213-223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63728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Causas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Mecanismos </a:t>
            </a:r>
            <a:r>
              <a:rPr lang="es-ES" dirty="0" err="1" smtClean="0"/>
              <a:t>IgE</a:t>
            </a:r>
            <a:r>
              <a:rPr lang="es-ES" dirty="0" smtClean="0"/>
              <a:t> dependientes</a:t>
            </a:r>
          </a:p>
          <a:p>
            <a:pPr lvl="1"/>
            <a:r>
              <a:rPr lang="es-ES" dirty="0" smtClean="0"/>
              <a:t>F</a:t>
            </a:r>
            <a:r>
              <a:rPr lang="es-ES" dirty="0" smtClean="0"/>
              <a:t>ármacos</a:t>
            </a:r>
          </a:p>
          <a:p>
            <a:pPr lvl="1"/>
            <a:r>
              <a:rPr lang="es-ES" dirty="0" smtClean="0"/>
              <a:t>Alimentos</a:t>
            </a:r>
          </a:p>
          <a:p>
            <a:pPr lvl="1"/>
            <a:r>
              <a:rPr lang="es-ES" dirty="0" smtClean="0"/>
              <a:t>Picaduras</a:t>
            </a:r>
          </a:p>
          <a:p>
            <a:pPr lvl="1"/>
            <a:r>
              <a:rPr lang="es-ES" dirty="0" smtClean="0"/>
              <a:t>Látex</a:t>
            </a:r>
          </a:p>
          <a:p>
            <a:pPr lvl="1"/>
            <a:r>
              <a:rPr lang="es-ES" dirty="0" smtClean="0"/>
              <a:t>Medioambientales</a:t>
            </a:r>
          </a:p>
          <a:p>
            <a:r>
              <a:rPr lang="es-ES" dirty="0" smtClean="0"/>
              <a:t>Mecanismos no </a:t>
            </a:r>
            <a:r>
              <a:rPr lang="es-ES" dirty="0" err="1" smtClean="0"/>
              <a:t>IgE</a:t>
            </a:r>
            <a:r>
              <a:rPr lang="es-ES" dirty="0" smtClean="0"/>
              <a:t> dependientes</a:t>
            </a:r>
          </a:p>
          <a:p>
            <a:pPr lvl="1"/>
            <a:r>
              <a:rPr lang="es-ES" dirty="0" smtClean="0"/>
              <a:t>Factores físicos: ejercicio, calor, frío</a:t>
            </a:r>
          </a:p>
          <a:p>
            <a:pPr lvl="1"/>
            <a:r>
              <a:rPr lang="es-ES" dirty="0" smtClean="0"/>
              <a:t>Medicamentos: opiáceos, aines, </a:t>
            </a:r>
            <a:r>
              <a:rPr lang="es-ES" dirty="0" err="1" smtClean="0"/>
              <a:t>iecas</a:t>
            </a:r>
            <a:r>
              <a:rPr lang="es-ES" dirty="0" smtClean="0"/>
              <a:t>, </a:t>
            </a:r>
            <a:r>
              <a:rPr lang="es-ES" dirty="0" err="1" smtClean="0"/>
              <a:t>vancomicina</a:t>
            </a:r>
            <a:r>
              <a:rPr lang="es-ES" dirty="0" smtClean="0"/>
              <a:t>, contrastes, n-</a:t>
            </a:r>
            <a:r>
              <a:rPr lang="es-ES" dirty="0" err="1" smtClean="0"/>
              <a:t>acetilcisteína</a:t>
            </a:r>
            <a:endParaRPr lang="es-ES" dirty="0" smtClean="0"/>
          </a:p>
          <a:p>
            <a:pPr lvl="1"/>
            <a:r>
              <a:rPr lang="es-ES" dirty="0" smtClean="0"/>
              <a:t>Aditivos: </a:t>
            </a:r>
            <a:r>
              <a:rPr lang="es-ES" dirty="0" err="1" smtClean="0"/>
              <a:t>metabisulfito</a:t>
            </a:r>
            <a:r>
              <a:rPr lang="es-ES" dirty="0" smtClean="0"/>
              <a:t>, </a:t>
            </a:r>
            <a:r>
              <a:rPr lang="es-ES" dirty="0" err="1" smtClean="0"/>
              <a:t>tartracina</a:t>
            </a:r>
            <a:r>
              <a:rPr lang="es-ES" dirty="0" smtClean="0"/>
              <a:t> </a:t>
            </a:r>
          </a:p>
          <a:p>
            <a:r>
              <a:rPr lang="es-ES" dirty="0" smtClean="0"/>
              <a:t>idiopática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63221" y="6149777"/>
            <a:ext cx="7859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Brown A. Manejo </a:t>
            </a:r>
            <a:r>
              <a:rPr lang="es-ES" sz="1400" dirty="0"/>
              <a:t>actual de la </a:t>
            </a:r>
            <a:r>
              <a:rPr lang="es-ES" sz="1400" dirty="0" smtClean="0"/>
              <a:t>anafilaxia </a:t>
            </a:r>
            <a:r>
              <a:rPr lang="es-ES_tradnl" sz="1400" dirty="0"/>
              <a:t>Emergencias 2009; 21: 213-223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719216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Tratamiento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Interrumpir administraci</a:t>
            </a:r>
            <a:r>
              <a:rPr lang="es-ES" dirty="0" smtClean="0"/>
              <a:t>ón de agente involucrado potencial</a:t>
            </a:r>
          </a:p>
          <a:p>
            <a:r>
              <a:rPr lang="es-ES" dirty="0" smtClean="0"/>
              <a:t>Solicitar ayuda</a:t>
            </a:r>
          </a:p>
          <a:p>
            <a:r>
              <a:rPr lang="es-ES" dirty="0" smtClean="0"/>
              <a:t>Inyección en muslo de adrenalina 0,01 mg/kg hasta máximo 0,5 mg, puede repetirse cada 5-15 min</a:t>
            </a:r>
          </a:p>
          <a:p>
            <a:pPr lvl="1"/>
            <a:r>
              <a:rPr lang="es-ES" dirty="0" smtClean="0"/>
              <a:t>Falla de respuesta: adrenalina IV 0,75-1,5 </a:t>
            </a:r>
            <a:r>
              <a:rPr lang="es-ES" dirty="0" err="1" smtClean="0"/>
              <a:t>mcg</a:t>
            </a:r>
            <a:r>
              <a:rPr lang="es-ES" dirty="0" smtClean="0"/>
              <a:t>/kg, puede repetirse</a:t>
            </a:r>
          </a:p>
          <a:p>
            <a:pPr lvl="1"/>
            <a:r>
              <a:rPr lang="es-ES" dirty="0" smtClean="0"/>
              <a:t>1 mg/100 cc SF </a:t>
            </a:r>
            <a:r>
              <a:rPr lang="es-ES" dirty="0" smtClean="0">
                <a:sym typeface="Wingdings"/>
              </a:rPr>
              <a:t> 30-100 ml/</a:t>
            </a:r>
            <a:r>
              <a:rPr lang="es-ES" dirty="0" err="1" smtClean="0">
                <a:sym typeface="Wingdings"/>
              </a:rPr>
              <a:t>hr</a:t>
            </a:r>
            <a:r>
              <a:rPr lang="es-ES" dirty="0" smtClean="0">
                <a:sym typeface="Wingdings"/>
              </a:rPr>
              <a:t> (5-15 </a:t>
            </a:r>
            <a:r>
              <a:rPr lang="es-ES" dirty="0" err="1" smtClean="0">
                <a:sym typeface="Wingdings"/>
              </a:rPr>
              <a:t>mcg</a:t>
            </a:r>
            <a:r>
              <a:rPr lang="es-ES" dirty="0" smtClean="0">
                <a:sym typeface="Wingdings"/>
              </a:rPr>
              <a:t>/min)</a:t>
            </a:r>
          </a:p>
          <a:p>
            <a:pPr lvl="1"/>
            <a:r>
              <a:rPr lang="es-ES" dirty="0" smtClean="0">
                <a:sym typeface="Wingdings"/>
              </a:rPr>
              <a:t>Infusión 30 – 60 minutos, retiro gradual</a:t>
            </a:r>
            <a:endParaRPr lang="es-ES" dirty="0" smtClean="0"/>
          </a:p>
          <a:p>
            <a:r>
              <a:rPr lang="es-ES" dirty="0" err="1" smtClean="0"/>
              <a:t>Trendelemburg</a:t>
            </a:r>
            <a:r>
              <a:rPr lang="es-ES" dirty="0" smtClean="0"/>
              <a:t> en caso de shock</a:t>
            </a:r>
          </a:p>
          <a:p>
            <a:r>
              <a:rPr lang="es-ES" dirty="0" smtClean="0"/>
              <a:t>Ox</a:t>
            </a:r>
            <a:r>
              <a:rPr lang="es-ES" dirty="0" smtClean="0"/>
              <a:t>ígeno alto flujo</a:t>
            </a:r>
          </a:p>
          <a:p>
            <a:r>
              <a:rPr lang="es-ES" dirty="0" err="1" smtClean="0"/>
              <a:t>Volemizar</a:t>
            </a:r>
            <a:r>
              <a:rPr lang="es-ES" dirty="0" smtClean="0"/>
              <a:t> </a:t>
            </a:r>
            <a:r>
              <a:rPr lang="es-ES" dirty="0" smtClean="0">
                <a:sym typeface="Wingdings"/>
              </a:rPr>
              <a:t> </a:t>
            </a:r>
            <a:r>
              <a:rPr lang="es-ES" dirty="0" err="1" smtClean="0">
                <a:sym typeface="Wingdings"/>
              </a:rPr>
              <a:t>vias</a:t>
            </a:r>
            <a:r>
              <a:rPr lang="es-ES" dirty="0" smtClean="0">
                <a:sym typeface="Wingdings"/>
              </a:rPr>
              <a:t> venosas de grueso calibre, iniciar bolo de SF 20 ml/kg</a:t>
            </a:r>
          </a:p>
          <a:p>
            <a:r>
              <a:rPr lang="es-ES" dirty="0" smtClean="0">
                <a:sym typeface="Wingdings"/>
              </a:rPr>
              <a:t>No se recomienda de primera línea el uso de antihistamínicos y esteroides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63221" y="6149777"/>
            <a:ext cx="7859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Brown A. Manejo </a:t>
            </a:r>
            <a:r>
              <a:rPr lang="es-ES" sz="1400" dirty="0"/>
              <a:t>actual de la </a:t>
            </a:r>
            <a:r>
              <a:rPr lang="es-ES" sz="1400" dirty="0" smtClean="0"/>
              <a:t>anafilaxia </a:t>
            </a:r>
            <a:r>
              <a:rPr lang="es-ES_tradnl" sz="1400" dirty="0"/>
              <a:t>Emergencias 2009; 21: 213-223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24031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Concepciones falsas con respecto a la alergia a fármacos, muchas veces basadas en hechos anecdóticos</a:t>
            </a:r>
          </a:p>
          <a:p>
            <a:r>
              <a:rPr lang="es-ES" dirty="0" smtClean="0"/>
              <a:t>Se debe investigar una reacción anafiláctica para documentar un régimen alternativo seguro</a:t>
            </a:r>
          </a:p>
          <a:p>
            <a:r>
              <a:rPr lang="es-ES" dirty="0" smtClean="0"/>
              <a:t>La anafilaxia </a:t>
            </a:r>
            <a:r>
              <a:rPr lang="es-ES" dirty="0" err="1" smtClean="0"/>
              <a:t>perioperatoria</a:t>
            </a:r>
            <a:r>
              <a:rPr lang="es-ES" dirty="0" smtClean="0"/>
              <a:t> puede ocurrir durante la primera o subsecuentes exposiciones anestésicas</a:t>
            </a:r>
          </a:p>
          <a:p>
            <a:r>
              <a:rPr lang="es-ES" dirty="0" smtClean="0"/>
              <a:t>El principal factor de riesgo es un evento de hipersensibilidad inmediata documentado previo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8624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Bloqueadores neuromusculares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NMBA relacionados con reacciones de hipersensibilidad mediada por </a:t>
            </a:r>
            <a:r>
              <a:rPr lang="es-ES" dirty="0" err="1" smtClean="0"/>
              <a:t>IgE</a:t>
            </a:r>
            <a:r>
              <a:rPr lang="es-ES" dirty="0" smtClean="0"/>
              <a:t> en un 50-70% casos</a:t>
            </a:r>
          </a:p>
          <a:p>
            <a:r>
              <a:rPr lang="es-ES" dirty="0" smtClean="0"/>
              <a:t>Todos los NMBA pueden producir anafilaxia y la reactividad cruzada es común entre NMBA</a:t>
            </a:r>
          </a:p>
          <a:p>
            <a:r>
              <a:rPr lang="es-ES" dirty="0" smtClean="0"/>
              <a:t>Determinante alergénico </a:t>
            </a:r>
            <a:r>
              <a:rPr lang="es-ES" dirty="0" smtClean="0">
                <a:sym typeface="Wingdings"/>
              </a:rPr>
              <a:t> amonio cuaternario</a:t>
            </a:r>
          </a:p>
          <a:p>
            <a:r>
              <a:rPr lang="es-ES" dirty="0" smtClean="0">
                <a:sym typeface="Wingdings"/>
              </a:rPr>
              <a:t>Factor de riesgo  reacción de hipersensibilidad inmediata </a:t>
            </a:r>
            <a:r>
              <a:rPr lang="es-ES" dirty="0" err="1" smtClean="0">
                <a:sym typeface="Wingdings"/>
              </a:rPr>
              <a:t>IgE</a:t>
            </a:r>
            <a:r>
              <a:rPr lang="es-ES" dirty="0" smtClean="0">
                <a:sym typeface="Wingdings"/>
              </a:rPr>
              <a:t> mediada en anestesia previa </a:t>
            </a:r>
          </a:p>
          <a:p>
            <a:pPr lvl="1"/>
            <a:r>
              <a:rPr lang="es-ES" dirty="0" smtClean="0">
                <a:sym typeface="Wingdings"/>
              </a:rPr>
              <a:t>Anestesias sin antecedente de anafilaxia no excluye riesgo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11667" y="6069937"/>
            <a:ext cx="87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Pascale</a:t>
            </a:r>
            <a:r>
              <a:rPr lang="es-ES" sz="1400" dirty="0"/>
              <a:t> </a:t>
            </a:r>
            <a:r>
              <a:rPr lang="es-ES" sz="1400" dirty="0" err="1" smtClean="0"/>
              <a:t>Dewachter</a:t>
            </a:r>
            <a:r>
              <a:rPr lang="es-ES" sz="1400" dirty="0" smtClean="0"/>
              <a:t> 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Anesthesia</a:t>
            </a:r>
            <a:r>
              <a:rPr lang="es-ES" sz="1400" b="1" dirty="0" smtClean="0"/>
              <a:t> </a:t>
            </a:r>
            <a:r>
              <a:rPr lang="es-ES" sz="1400" b="1" dirty="0"/>
              <a:t>in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patient</a:t>
            </a:r>
            <a:r>
              <a:rPr lang="es-ES" sz="1400" b="1" dirty="0"/>
              <a:t> </a:t>
            </a:r>
            <a:r>
              <a:rPr lang="es-ES" sz="1400" b="1" dirty="0" err="1"/>
              <a:t>with</a:t>
            </a:r>
            <a:r>
              <a:rPr lang="es-ES" sz="1400" b="1" dirty="0"/>
              <a:t> </a:t>
            </a:r>
            <a:r>
              <a:rPr lang="es-ES" sz="1400" b="1" dirty="0" err="1"/>
              <a:t>multiple</a:t>
            </a:r>
            <a:r>
              <a:rPr lang="es-ES" sz="1400" b="1" dirty="0"/>
              <a:t> </a:t>
            </a:r>
            <a:r>
              <a:rPr lang="es-ES" sz="1400" b="1" dirty="0" err="1"/>
              <a:t>drug</a:t>
            </a:r>
            <a:r>
              <a:rPr lang="es-ES" sz="1400" b="1" dirty="0"/>
              <a:t> </a:t>
            </a:r>
            <a:r>
              <a:rPr lang="es-ES" sz="1400" b="1" dirty="0" err="1"/>
              <a:t>allergies</a:t>
            </a:r>
            <a:r>
              <a:rPr lang="es-ES" sz="1400" b="1" dirty="0"/>
              <a:t>: are </a:t>
            </a:r>
            <a:r>
              <a:rPr lang="es-ES" sz="1400" b="1" dirty="0" err="1" smtClean="0"/>
              <a:t>all</a:t>
            </a:r>
            <a:r>
              <a:rPr lang="es-ES" sz="1400" b="1" dirty="0"/>
              <a:t> </a:t>
            </a:r>
            <a:r>
              <a:rPr lang="es-ES" sz="1400" b="1" dirty="0" err="1" smtClean="0"/>
              <a:t>allergies</a:t>
            </a:r>
            <a:r>
              <a:rPr lang="es-ES" sz="1400" b="1" dirty="0" smtClean="0"/>
              <a:t>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same</a:t>
            </a:r>
            <a:r>
              <a:rPr lang="es-ES" sz="1400" b="1" dirty="0" smtClean="0"/>
              <a:t>? </a:t>
            </a:r>
            <a:r>
              <a:rPr lang="es-ES" sz="1400" dirty="0" err="1"/>
              <a:t>Current</a:t>
            </a:r>
            <a:r>
              <a:rPr lang="es-ES" sz="1400" dirty="0"/>
              <a:t> </a:t>
            </a:r>
            <a:r>
              <a:rPr lang="es-ES" sz="1400" dirty="0" err="1"/>
              <a:t>Opinion</a:t>
            </a:r>
            <a:r>
              <a:rPr lang="es-ES" sz="1400" dirty="0"/>
              <a:t> in </a:t>
            </a:r>
            <a:r>
              <a:rPr lang="es-ES" sz="1400" dirty="0" err="1"/>
              <a:t>Anesthesiology</a:t>
            </a:r>
            <a:r>
              <a:rPr lang="es-ES" sz="1400" dirty="0"/>
              <a:t> </a:t>
            </a:r>
            <a:r>
              <a:rPr lang="es-ES" sz="1400" dirty="0" smtClean="0"/>
              <a:t>2011,  24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2756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2189711"/>
            <a:ext cx="7583488" cy="4007224"/>
          </a:xfrm>
        </p:spPr>
        <p:txBody>
          <a:bodyPr/>
          <a:lstStyle/>
          <a:p>
            <a:r>
              <a:rPr lang="es-ES" dirty="0" smtClean="0"/>
              <a:t>Mecanismos involucrados</a:t>
            </a:r>
          </a:p>
          <a:p>
            <a:pPr lvl="1"/>
            <a:r>
              <a:rPr lang="es-ES" dirty="0" smtClean="0"/>
              <a:t>Derivados de </a:t>
            </a:r>
            <a:r>
              <a:rPr lang="es-ES" dirty="0" err="1" smtClean="0"/>
              <a:t>bencilisoquinolinas</a:t>
            </a:r>
            <a:r>
              <a:rPr lang="es-ES" dirty="0" smtClean="0"/>
              <a:t> potentes liberadores de histamina</a:t>
            </a:r>
          </a:p>
          <a:p>
            <a:pPr lvl="1"/>
            <a:r>
              <a:rPr lang="es-ES" dirty="0" smtClean="0"/>
              <a:t>Afinidad por receptor </a:t>
            </a:r>
            <a:r>
              <a:rPr lang="es-ES" dirty="0" err="1" smtClean="0"/>
              <a:t>muscar</a:t>
            </a:r>
            <a:r>
              <a:rPr lang="es-ES" dirty="0" err="1" smtClean="0"/>
              <a:t>ínico</a:t>
            </a:r>
            <a:r>
              <a:rPr lang="es-ES" dirty="0" smtClean="0"/>
              <a:t> M2 </a:t>
            </a:r>
            <a:r>
              <a:rPr lang="es-ES" dirty="0" smtClean="0">
                <a:sym typeface="Wingdings"/>
              </a:rPr>
              <a:t> aumento respuesta parasimpática, </a:t>
            </a:r>
            <a:r>
              <a:rPr lang="es-ES" dirty="0" err="1" smtClean="0">
                <a:sym typeface="Wingdings"/>
              </a:rPr>
              <a:t>broncoconstricción</a:t>
            </a:r>
            <a:r>
              <a:rPr lang="es-ES" dirty="0" smtClean="0">
                <a:sym typeface="Wingdings"/>
              </a:rPr>
              <a:t> mediada por M3</a:t>
            </a:r>
          </a:p>
          <a:p>
            <a:pPr lvl="1"/>
            <a:r>
              <a:rPr lang="es-ES" dirty="0" smtClean="0">
                <a:sym typeface="Wingdings"/>
              </a:rPr>
              <a:t>Mediadas por </a:t>
            </a:r>
            <a:r>
              <a:rPr lang="es-ES" dirty="0" err="1" smtClean="0">
                <a:sym typeface="Wingdings"/>
              </a:rPr>
              <a:t>IgE</a:t>
            </a:r>
            <a:endParaRPr lang="es-ES" dirty="0" smtClean="0">
              <a:sym typeface="Wingdings"/>
            </a:endParaRPr>
          </a:p>
          <a:p>
            <a:pPr lvl="2"/>
            <a:r>
              <a:rPr lang="es-ES" dirty="0" smtClean="0">
                <a:sym typeface="Wingdings"/>
              </a:rPr>
              <a:t>Amonio cuaternario </a:t>
            </a:r>
            <a:r>
              <a:rPr lang="es-ES" dirty="0" err="1" smtClean="0">
                <a:sym typeface="Wingdings"/>
              </a:rPr>
              <a:t>epítope</a:t>
            </a:r>
            <a:r>
              <a:rPr lang="es-ES" dirty="0" smtClean="0">
                <a:sym typeface="Wingdings"/>
              </a:rPr>
              <a:t> alergénico</a:t>
            </a:r>
          </a:p>
          <a:p>
            <a:pPr lvl="3"/>
            <a:r>
              <a:rPr lang="es-ES" dirty="0" smtClean="0">
                <a:sym typeface="Wingdings"/>
              </a:rPr>
              <a:t>Riesgo de reactividad cruzada descrito hasta en 60% de pacientes sensibilizados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11667" y="6069937"/>
            <a:ext cx="87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Pascale</a:t>
            </a:r>
            <a:r>
              <a:rPr lang="es-ES" sz="1400" dirty="0"/>
              <a:t> </a:t>
            </a:r>
            <a:r>
              <a:rPr lang="es-ES" sz="1400" dirty="0" err="1" smtClean="0"/>
              <a:t>Dewachter</a:t>
            </a:r>
            <a:r>
              <a:rPr lang="es-ES" sz="1400" dirty="0" smtClean="0"/>
              <a:t> 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Anesthesia</a:t>
            </a:r>
            <a:r>
              <a:rPr lang="es-ES" sz="1400" b="1" dirty="0" smtClean="0"/>
              <a:t> </a:t>
            </a:r>
            <a:r>
              <a:rPr lang="es-ES" sz="1400" b="1" dirty="0"/>
              <a:t>in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patient</a:t>
            </a:r>
            <a:r>
              <a:rPr lang="es-ES" sz="1400" b="1" dirty="0"/>
              <a:t> </a:t>
            </a:r>
            <a:r>
              <a:rPr lang="es-ES" sz="1400" b="1" dirty="0" err="1"/>
              <a:t>with</a:t>
            </a:r>
            <a:r>
              <a:rPr lang="es-ES" sz="1400" b="1" dirty="0"/>
              <a:t> </a:t>
            </a:r>
            <a:r>
              <a:rPr lang="es-ES" sz="1400" b="1" dirty="0" err="1"/>
              <a:t>multiple</a:t>
            </a:r>
            <a:r>
              <a:rPr lang="es-ES" sz="1400" b="1" dirty="0"/>
              <a:t> </a:t>
            </a:r>
            <a:r>
              <a:rPr lang="es-ES" sz="1400" b="1" dirty="0" err="1"/>
              <a:t>drug</a:t>
            </a:r>
            <a:r>
              <a:rPr lang="es-ES" sz="1400" b="1" dirty="0"/>
              <a:t> </a:t>
            </a:r>
            <a:r>
              <a:rPr lang="es-ES" sz="1400" b="1" dirty="0" err="1"/>
              <a:t>allergies</a:t>
            </a:r>
            <a:r>
              <a:rPr lang="es-ES" sz="1400" b="1" dirty="0"/>
              <a:t>: are </a:t>
            </a:r>
            <a:r>
              <a:rPr lang="es-ES" sz="1400" b="1" dirty="0" err="1" smtClean="0"/>
              <a:t>all</a:t>
            </a:r>
            <a:r>
              <a:rPr lang="es-ES" sz="1400" b="1" dirty="0"/>
              <a:t> </a:t>
            </a:r>
            <a:r>
              <a:rPr lang="es-ES" sz="1400" b="1" dirty="0" err="1" smtClean="0"/>
              <a:t>allergies</a:t>
            </a:r>
            <a:r>
              <a:rPr lang="es-ES" sz="1400" b="1" dirty="0" smtClean="0"/>
              <a:t>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same</a:t>
            </a:r>
            <a:r>
              <a:rPr lang="es-ES" sz="1400" b="1" dirty="0" smtClean="0"/>
              <a:t>? </a:t>
            </a:r>
            <a:r>
              <a:rPr lang="es-ES" sz="1400" dirty="0" err="1"/>
              <a:t>Current</a:t>
            </a:r>
            <a:r>
              <a:rPr lang="es-ES" sz="1400" dirty="0"/>
              <a:t> </a:t>
            </a:r>
            <a:r>
              <a:rPr lang="es-ES" sz="1400" dirty="0" err="1"/>
              <a:t>Opinion</a:t>
            </a:r>
            <a:r>
              <a:rPr lang="es-ES" sz="1400" dirty="0"/>
              <a:t> in </a:t>
            </a:r>
            <a:r>
              <a:rPr lang="es-ES" sz="1400" dirty="0" err="1"/>
              <a:t>Anesthesiology</a:t>
            </a:r>
            <a:r>
              <a:rPr lang="es-ES" sz="1400" dirty="0"/>
              <a:t> </a:t>
            </a:r>
            <a:r>
              <a:rPr lang="es-ES" sz="1400" dirty="0" smtClean="0"/>
              <a:t>2011,  24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70039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Antibióticos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Principalmente relacionada con penicilina y cefalosporinas</a:t>
            </a:r>
          </a:p>
          <a:p>
            <a:pPr algn="just"/>
            <a:r>
              <a:rPr lang="es-ES" dirty="0" smtClean="0"/>
              <a:t>Reactividad cruzada &lt;8-10%</a:t>
            </a:r>
          </a:p>
          <a:p>
            <a:pPr lvl="1" algn="just"/>
            <a:r>
              <a:rPr lang="es-ES" dirty="0" smtClean="0"/>
              <a:t>Atribuida al anillo beta </a:t>
            </a:r>
            <a:r>
              <a:rPr lang="es-ES" dirty="0" err="1" smtClean="0"/>
              <a:t>lactámico</a:t>
            </a:r>
            <a:endParaRPr lang="es-ES" dirty="0" smtClean="0"/>
          </a:p>
          <a:p>
            <a:pPr lvl="1" algn="just"/>
            <a:r>
              <a:rPr lang="es-ES" dirty="0" smtClean="0"/>
              <a:t>Cefalosporinas de primera generación y </a:t>
            </a:r>
            <a:r>
              <a:rPr lang="es-ES" dirty="0" err="1" smtClean="0"/>
              <a:t>cefamandole</a:t>
            </a:r>
            <a:r>
              <a:rPr lang="es-ES" dirty="0" smtClean="0"/>
              <a:t> estructura química similar a amoxicilina y penicilina</a:t>
            </a:r>
          </a:p>
          <a:p>
            <a:pPr algn="just"/>
            <a:r>
              <a:rPr lang="es-ES" dirty="0" smtClean="0"/>
              <a:t>Pacientes con antecedentes de alergia a penicilina tienen mayor incidencia de eventos con cefalosporinas de 1ª generación, no así con cefalosporinas de 2º o 3ª generación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11667" y="6069937"/>
            <a:ext cx="8706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Pascale</a:t>
            </a:r>
            <a:r>
              <a:rPr lang="es-ES" sz="1400" dirty="0"/>
              <a:t> </a:t>
            </a:r>
            <a:r>
              <a:rPr lang="es-ES" sz="1400" dirty="0" err="1" smtClean="0"/>
              <a:t>Dewachter</a:t>
            </a:r>
            <a:r>
              <a:rPr lang="es-ES" sz="1400" dirty="0" smtClean="0"/>
              <a:t> </a:t>
            </a:r>
            <a:r>
              <a:rPr lang="es-ES" sz="1400" b="1" dirty="0" smtClean="0"/>
              <a:t> </a:t>
            </a:r>
            <a:r>
              <a:rPr lang="es-ES" sz="1400" b="1" dirty="0" err="1" smtClean="0"/>
              <a:t>Anesthesia</a:t>
            </a:r>
            <a:r>
              <a:rPr lang="es-ES" sz="1400" b="1" dirty="0" smtClean="0"/>
              <a:t> </a:t>
            </a:r>
            <a:r>
              <a:rPr lang="es-ES" sz="1400" b="1" dirty="0"/>
              <a:t>in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patient</a:t>
            </a:r>
            <a:r>
              <a:rPr lang="es-ES" sz="1400" b="1" dirty="0"/>
              <a:t> </a:t>
            </a:r>
            <a:r>
              <a:rPr lang="es-ES" sz="1400" b="1" dirty="0" err="1"/>
              <a:t>with</a:t>
            </a:r>
            <a:r>
              <a:rPr lang="es-ES" sz="1400" b="1" dirty="0"/>
              <a:t> </a:t>
            </a:r>
            <a:r>
              <a:rPr lang="es-ES" sz="1400" b="1" dirty="0" err="1"/>
              <a:t>multiple</a:t>
            </a:r>
            <a:r>
              <a:rPr lang="es-ES" sz="1400" b="1" dirty="0"/>
              <a:t> </a:t>
            </a:r>
            <a:r>
              <a:rPr lang="es-ES" sz="1400" b="1" dirty="0" err="1"/>
              <a:t>drug</a:t>
            </a:r>
            <a:r>
              <a:rPr lang="es-ES" sz="1400" b="1" dirty="0"/>
              <a:t> </a:t>
            </a:r>
            <a:r>
              <a:rPr lang="es-ES" sz="1400" b="1" dirty="0" err="1"/>
              <a:t>allergies</a:t>
            </a:r>
            <a:r>
              <a:rPr lang="es-ES" sz="1400" b="1" dirty="0"/>
              <a:t>: are </a:t>
            </a:r>
            <a:r>
              <a:rPr lang="es-ES" sz="1400" b="1" dirty="0" err="1" smtClean="0"/>
              <a:t>all</a:t>
            </a:r>
            <a:r>
              <a:rPr lang="es-ES" sz="1400" b="1" dirty="0"/>
              <a:t> </a:t>
            </a:r>
            <a:r>
              <a:rPr lang="es-ES" sz="1400" b="1" dirty="0" err="1" smtClean="0"/>
              <a:t>allergies</a:t>
            </a:r>
            <a:r>
              <a:rPr lang="es-ES" sz="1400" b="1" dirty="0" smtClean="0"/>
              <a:t> </a:t>
            </a:r>
            <a:r>
              <a:rPr lang="es-ES" sz="1400" b="1" dirty="0" err="1"/>
              <a:t>the</a:t>
            </a:r>
            <a:r>
              <a:rPr lang="es-ES" sz="1400" b="1" dirty="0"/>
              <a:t> </a:t>
            </a:r>
            <a:r>
              <a:rPr lang="es-ES" sz="1400" b="1" dirty="0" err="1"/>
              <a:t>same</a:t>
            </a:r>
            <a:r>
              <a:rPr lang="es-ES" sz="1400" b="1" dirty="0" smtClean="0"/>
              <a:t>? </a:t>
            </a:r>
            <a:r>
              <a:rPr lang="es-ES" sz="1400" dirty="0" err="1"/>
              <a:t>Current</a:t>
            </a:r>
            <a:r>
              <a:rPr lang="es-ES" sz="1400" dirty="0"/>
              <a:t> </a:t>
            </a:r>
            <a:r>
              <a:rPr lang="es-ES" sz="1400" dirty="0" err="1"/>
              <a:t>Opinion</a:t>
            </a:r>
            <a:r>
              <a:rPr lang="es-ES" sz="1400" dirty="0"/>
              <a:t> in </a:t>
            </a:r>
            <a:r>
              <a:rPr lang="es-ES" sz="1400" dirty="0" err="1"/>
              <a:t>Anesthesiology</a:t>
            </a:r>
            <a:r>
              <a:rPr lang="es-ES" sz="1400" dirty="0"/>
              <a:t> </a:t>
            </a:r>
            <a:r>
              <a:rPr lang="es-ES" sz="1400" dirty="0" smtClean="0"/>
              <a:t>2011,  24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381047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AINES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s-ES" dirty="0" smtClean="0"/>
              <a:t>Capaces de inducir reacciones de hipersensibilidad al</a:t>
            </a:r>
            <a:r>
              <a:rPr lang="es-ES" dirty="0" smtClean="0"/>
              <a:t>érgicas y no alérgicas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0,5-1,9% población general</a:t>
            </a:r>
          </a:p>
          <a:p>
            <a:pPr>
              <a:lnSpc>
                <a:spcPct val="120000"/>
              </a:lnSpc>
            </a:pPr>
            <a:r>
              <a:rPr lang="es-ES" dirty="0" smtClean="0"/>
              <a:t>25% de las reacciones adversas a fármacos</a:t>
            </a:r>
          </a:p>
          <a:p>
            <a:pPr>
              <a:lnSpc>
                <a:spcPct val="120000"/>
              </a:lnSpc>
            </a:pPr>
            <a:r>
              <a:rPr lang="es-ES" b="1" u="sng" dirty="0" smtClean="0"/>
              <a:t>Reacciones de hipersensibilidad</a:t>
            </a:r>
          </a:p>
          <a:p>
            <a:pPr lvl="1">
              <a:lnSpc>
                <a:spcPct val="120000"/>
              </a:lnSpc>
            </a:pP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Agudas </a:t>
            </a:r>
            <a:r>
              <a:rPr lang="es-ES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/>
              </a:rPr>
              <a:t> primeras  horas</a:t>
            </a:r>
          </a:p>
          <a:p>
            <a:pPr lvl="1">
              <a:lnSpc>
                <a:spcPct val="120000"/>
              </a:lnSpc>
            </a:pPr>
            <a:r>
              <a:rPr lang="es-ES" dirty="0" smtClean="0">
                <a:sym typeface="Wingdings"/>
              </a:rPr>
              <a:t>Retardadas  después de 24 </a:t>
            </a:r>
            <a:r>
              <a:rPr lang="es-ES" dirty="0" err="1" smtClean="0">
                <a:sym typeface="Wingdings"/>
              </a:rPr>
              <a:t>hrs</a:t>
            </a:r>
            <a:r>
              <a:rPr lang="es-ES" dirty="0" smtClean="0">
                <a:sym typeface="Wingdings"/>
              </a:rPr>
              <a:t> de la exposición</a:t>
            </a:r>
          </a:p>
          <a:p>
            <a:pPr>
              <a:lnSpc>
                <a:spcPct val="120000"/>
              </a:lnSpc>
            </a:pPr>
            <a:endParaRPr lang="es-ES" dirty="0" smtClean="0">
              <a:sym typeface="Wingdings"/>
            </a:endParaRPr>
          </a:p>
          <a:p>
            <a:pPr lvl="1">
              <a:lnSpc>
                <a:spcPct val="120000"/>
              </a:lnSpc>
            </a:pP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37443" y="6249504"/>
            <a:ext cx="8438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Sanchez</a:t>
            </a:r>
            <a:r>
              <a:rPr lang="es-ES" sz="1400" dirty="0" smtClean="0"/>
              <a:t> </a:t>
            </a:r>
            <a:r>
              <a:rPr lang="es-ES" sz="1400" dirty="0" err="1" smtClean="0"/>
              <a:t>Borgez</a:t>
            </a:r>
            <a:r>
              <a:rPr lang="es-ES" sz="1400" dirty="0" smtClean="0"/>
              <a:t> M </a:t>
            </a:r>
            <a:r>
              <a:rPr lang="es-ES" sz="1400" b="1" dirty="0"/>
              <a:t>NSAID </a:t>
            </a:r>
            <a:r>
              <a:rPr lang="es-ES" sz="1400" b="1" dirty="0" err="1" smtClean="0"/>
              <a:t>Hypersensitivity</a:t>
            </a:r>
            <a:r>
              <a:rPr lang="es-ES" sz="1400" b="1" dirty="0" smtClean="0"/>
              <a:t> </a:t>
            </a:r>
            <a:r>
              <a:rPr lang="da-DK" sz="1400" dirty="0"/>
              <a:t>Med </a:t>
            </a:r>
            <a:r>
              <a:rPr lang="da-DK" sz="1400" dirty="0" err="1"/>
              <a:t>Clin</a:t>
            </a:r>
            <a:r>
              <a:rPr lang="da-DK" sz="1400" dirty="0"/>
              <a:t> N Am 94 (2010) 853–864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646493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50872"/>
              </p:ext>
            </p:extLst>
          </p:nvPr>
        </p:nvGraphicFramePr>
        <p:xfrm>
          <a:off x="366888" y="790222"/>
          <a:ext cx="8565445" cy="516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556"/>
                <a:gridCol w="6462889"/>
              </a:tblGrid>
              <a:tr h="536222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Grupo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Caracter</a:t>
                      </a:r>
                      <a:r>
                        <a:rPr lang="es-ES" sz="1400" dirty="0" smtClean="0"/>
                        <a:t>ísticas</a:t>
                      </a:r>
                      <a:endParaRPr lang="es-ES" sz="1400" dirty="0"/>
                    </a:p>
                  </a:txBody>
                  <a:tcPr/>
                </a:tc>
              </a:tr>
              <a:tr h="650320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AERD</a:t>
                      </a:r>
                    </a:p>
                    <a:p>
                      <a:r>
                        <a:rPr lang="es-ES" sz="1400" dirty="0" smtClean="0"/>
                        <a:t>Reacciones respiratorias</a:t>
                      </a:r>
                    </a:p>
                    <a:p>
                      <a:r>
                        <a:rPr lang="es-ES" sz="1400" dirty="0" smtClean="0"/>
                        <a:t>4-11% asm</a:t>
                      </a:r>
                      <a:r>
                        <a:rPr lang="es-ES" sz="1400" dirty="0" smtClean="0"/>
                        <a:t>áticos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Relacionado con aspirina</a:t>
                      </a:r>
                    </a:p>
                    <a:p>
                      <a:r>
                        <a:rPr lang="es-ES" sz="1400" dirty="0" smtClean="0"/>
                        <a:t>Predisposici</a:t>
                      </a:r>
                      <a:r>
                        <a:rPr lang="es-ES" sz="1400" dirty="0" smtClean="0"/>
                        <a:t>ón genética</a:t>
                      </a:r>
                    </a:p>
                    <a:p>
                      <a:r>
                        <a:rPr lang="es-ES" sz="1400" dirty="0" smtClean="0"/>
                        <a:t>Exacerbación de síntomas respiratorios ante la ingesta de aines</a:t>
                      </a:r>
                    </a:p>
                    <a:p>
                      <a:r>
                        <a:rPr lang="es-ES" sz="1400" dirty="0" smtClean="0"/>
                        <a:t>Manejo </a:t>
                      </a:r>
                      <a:r>
                        <a:rPr lang="es-ES" sz="1400" dirty="0" smtClean="0">
                          <a:sym typeface="Wingdings"/>
                        </a:rPr>
                        <a:t> evitar todos</a:t>
                      </a:r>
                      <a:r>
                        <a:rPr lang="es-ES" sz="1400" baseline="0" dirty="0" smtClean="0">
                          <a:sym typeface="Wingdings"/>
                        </a:rPr>
                        <a:t> los inhibidores COX 1, preferir paracetamol</a:t>
                      </a:r>
                      <a:endParaRPr lang="es-ES" sz="1400" dirty="0"/>
                    </a:p>
                  </a:txBody>
                  <a:tcPr/>
                </a:tc>
              </a:tr>
              <a:tr h="465425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AECD</a:t>
                      </a:r>
                    </a:p>
                    <a:p>
                      <a:r>
                        <a:rPr lang="es-ES" sz="1400" dirty="0" smtClean="0"/>
                        <a:t>Reacciones</a:t>
                      </a:r>
                      <a:r>
                        <a:rPr lang="es-ES" sz="1400" baseline="0" dirty="0" smtClean="0"/>
                        <a:t> cut</a:t>
                      </a:r>
                      <a:r>
                        <a:rPr lang="es-ES" sz="1400" baseline="0" dirty="0" smtClean="0"/>
                        <a:t>áneas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Exacerbaci</a:t>
                      </a:r>
                      <a:r>
                        <a:rPr lang="es-ES" sz="1400" dirty="0" smtClean="0"/>
                        <a:t>ón de síntomas</a:t>
                      </a:r>
                      <a:r>
                        <a:rPr lang="es-ES" sz="1400" baseline="0" dirty="0" smtClean="0"/>
                        <a:t> en pacientes con urticaria crónica ante ingesta aines</a:t>
                      </a:r>
                    </a:p>
                    <a:p>
                      <a:r>
                        <a:rPr lang="es-ES" sz="1400" baseline="0" dirty="0" smtClean="0"/>
                        <a:t>Mediada por inhibición de COX 1 y predominio de síntesis de LT</a:t>
                      </a:r>
                    </a:p>
                    <a:p>
                      <a:r>
                        <a:rPr lang="es-ES" sz="1400" baseline="0" dirty="0" smtClean="0"/>
                        <a:t>Evitar todos los inhibidores de la COX 1</a:t>
                      </a:r>
                    </a:p>
                    <a:p>
                      <a:r>
                        <a:rPr lang="es-ES" sz="1400" baseline="0" dirty="0" smtClean="0"/>
                        <a:t>Preferir paracetamol e inhibidores COX 2</a:t>
                      </a:r>
                    </a:p>
                  </a:txBody>
                  <a:tcPr/>
                </a:tc>
              </a:tr>
              <a:tr h="465425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M</a:t>
                      </a:r>
                      <a:r>
                        <a:rPr lang="es-ES" sz="1400" b="1" dirty="0" smtClean="0"/>
                        <a:t>últiples agentes</a:t>
                      </a:r>
                    </a:p>
                    <a:p>
                      <a:r>
                        <a:rPr lang="es-ES" sz="1400" b="0" dirty="0" smtClean="0"/>
                        <a:t>Urticaria, </a:t>
                      </a:r>
                      <a:r>
                        <a:rPr lang="es-ES" sz="1400" b="0" dirty="0" err="1" smtClean="0"/>
                        <a:t>angioedema</a:t>
                      </a:r>
                      <a:r>
                        <a:rPr lang="es-ES" sz="1400" b="0" dirty="0" smtClean="0"/>
                        <a:t>,</a:t>
                      </a:r>
                      <a:r>
                        <a:rPr lang="es-ES" sz="1400" b="0" baseline="0" dirty="0" smtClean="0"/>
                        <a:t> anafilaxia</a:t>
                      </a:r>
                      <a:endParaRPr lang="es-E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Mas frecuente en individuos</a:t>
                      </a:r>
                      <a:r>
                        <a:rPr lang="es-ES" sz="1400" baseline="0" dirty="0" smtClean="0"/>
                        <a:t> at</a:t>
                      </a:r>
                      <a:r>
                        <a:rPr lang="es-ES" sz="1400" baseline="0" dirty="0" smtClean="0"/>
                        <a:t>ópicos o antecedente de asma</a:t>
                      </a:r>
                    </a:p>
                    <a:p>
                      <a:r>
                        <a:rPr lang="es-ES" sz="1400" baseline="0" dirty="0" smtClean="0"/>
                        <a:t>ASA y </a:t>
                      </a:r>
                      <a:r>
                        <a:rPr lang="es-ES" sz="1400" baseline="0" dirty="0" err="1" smtClean="0"/>
                        <a:t>AINEs</a:t>
                      </a:r>
                      <a:r>
                        <a:rPr lang="es-ES" sz="1400" baseline="0" dirty="0" smtClean="0"/>
                        <a:t> principales causantes de anafilaxia</a:t>
                      </a:r>
                    </a:p>
                    <a:p>
                      <a:r>
                        <a:rPr lang="es-ES" sz="1400" baseline="0" dirty="0" smtClean="0"/>
                        <a:t>Reacción cutánea a inhibidores COX 2 0,008%</a:t>
                      </a:r>
                    </a:p>
                    <a:p>
                      <a:r>
                        <a:rPr lang="es-ES" sz="1400" baseline="0" dirty="0" smtClean="0"/>
                        <a:t>Mecanismo desconocido, implicancia de COX 1. tolerancia a algunos, intolerancia a otros</a:t>
                      </a:r>
                    </a:p>
                    <a:p>
                      <a:r>
                        <a:rPr lang="es-ES" sz="1400" baseline="0" dirty="0" err="1" smtClean="0"/>
                        <a:t>Angioedema</a:t>
                      </a:r>
                      <a:r>
                        <a:rPr lang="es-ES" sz="1400" baseline="0" dirty="0" smtClean="0"/>
                        <a:t> facial forma más común de presentación</a:t>
                      </a:r>
                    </a:p>
                    <a:p>
                      <a:r>
                        <a:rPr lang="es-ES" sz="1400" baseline="0" dirty="0" smtClean="0"/>
                        <a:t>Evitar inhibidores COX 1 – preferir PCT o inhibidores COX 2</a:t>
                      </a:r>
                    </a:p>
                  </a:txBody>
                  <a:tcPr/>
                </a:tc>
              </a:tr>
              <a:tr h="465425">
                <a:tc>
                  <a:txBody>
                    <a:bodyPr/>
                    <a:lstStyle/>
                    <a:p>
                      <a:r>
                        <a:rPr lang="es-ES" sz="1400" b="1" dirty="0" smtClean="0"/>
                        <a:t>Agente </a:t>
                      </a:r>
                      <a:r>
                        <a:rPr lang="es-ES" sz="1400" b="1" dirty="0" smtClean="0"/>
                        <a:t>único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 smtClean="0"/>
                        <a:t>Urticaria, </a:t>
                      </a:r>
                      <a:r>
                        <a:rPr lang="es-ES" sz="1400" b="0" dirty="0" err="1" smtClean="0"/>
                        <a:t>angioedema</a:t>
                      </a:r>
                      <a:r>
                        <a:rPr lang="es-ES" sz="1400" b="0" dirty="0" smtClean="0"/>
                        <a:t>,</a:t>
                      </a:r>
                      <a:r>
                        <a:rPr lang="es-ES" sz="1400" b="0" baseline="0" dirty="0" smtClean="0"/>
                        <a:t> anafilaxia</a:t>
                      </a:r>
                      <a:endParaRPr lang="es-E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Asociada</a:t>
                      </a:r>
                      <a:r>
                        <a:rPr lang="es-ES" sz="1400" baseline="0" dirty="0" smtClean="0"/>
                        <a:t> con mayor frecuencia a agentes derivados de </a:t>
                      </a:r>
                      <a:r>
                        <a:rPr lang="es-ES" sz="1400" baseline="0" dirty="0" err="1" smtClean="0"/>
                        <a:t>pirazolonas</a:t>
                      </a:r>
                      <a:r>
                        <a:rPr lang="es-ES" sz="1400" baseline="0" dirty="0" smtClean="0"/>
                        <a:t> (</a:t>
                      </a:r>
                      <a:r>
                        <a:rPr lang="es-ES" sz="1400" baseline="0" dirty="0" err="1" smtClean="0"/>
                        <a:t>metamizol</a:t>
                      </a:r>
                      <a:r>
                        <a:rPr lang="es-ES" sz="1400" baseline="0" dirty="0" smtClean="0"/>
                        <a:t>)</a:t>
                      </a:r>
                    </a:p>
                    <a:p>
                      <a:r>
                        <a:rPr lang="es-ES" sz="1400" baseline="0" dirty="0" smtClean="0"/>
                        <a:t>30% de alergia a aines</a:t>
                      </a:r>
                    </a:p>
                    <a:p>
                      <a:r>
                        <a:rPr lang="es-ES" sz="1400" baseline="0" dirty="0" smtClean="0"/>
                        <a:t>Mediado por </a:t>
                      </a:r>
                      <a:r>
                        <a:rPr lang="es-ES" sz="1400" baseline="0" dirty="0" err="1" smtClean="0"/>
                        <a:t>IgE</a:t>
                      </a:r>
                      <a:endParaRPr lang="es-ES" sz="1400" baseline="0" dirty="0" smtClean="0"/>
                    </a:p>
                    <a:p>
                      <a:r>
                        <a:rPr lang="es-ES" sz="1400" baseline="0" dirty="0" smtClean="0"/>
                        <a:t>Test cut</a:t>
                      </a:r>
                      <a:r>
                        <a:rPr lang="es-ES" sz="1400" baseline="0" dirty="0" smtClean="0"/>
                        <a:t>áneos </a:t>
                      </a:r>
                      <a:r>
                        <a:rPr lang="es-ES" sz="1400" baseline="0" dirty="0" smtClean="0">
                          <a:sym typeface="Wingdings"/>
                        </a:rPr>
                        <a:t> sensibilización selectiva, salvo antecedente de anafilaxia</a:t>
                      </a:r>
                    </a:p>
                    <a:p>
                      <a:r>
                        <a:rPr lang="es-ES" sz="1400" baseline="0" dirty="0" smtClean="0">
                          <a:sym typeface="Wingdings"/>
                        </a:rPr>
                        <a:t>Evitar el agente involucrado y aquellos </a:t>
                      </a:r>
                      <a:r>
                        <a:rPr lang="es-ES" sz="1400" baseline="0" dirty="0" err="1" smtClean="0">
                          <a:sym typeface="Wingdings"/>
                        </a:rPr>
                        <a:t>quimicamente</a:t>
                      </a:r>
                      <a:r>
                        <a:rPr lang="es-ES" sz="1400" baseline="0" dirty="0" smtClean="0">
                          <a:sym typeface="Wingdings"/>
                        </a:rPr>
                        <a:t> relacionados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37443" y="6249504"/>
            <a:ext cx="8438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/>
              <a:t>Sanchez</a:t>
            </a:r>
            <a:r>
              <a:rPr lang="es-ES" sz="1400" dirty="0" smtClean="0"/>
              <a:t> </a:t>
            </a:r>
            <a:r>
              <a:rPr lang="es-ES" sz="1400" dirty="0" err="1" smtClean="0"/>
              <a:t>Borgez</a:t>
            </a:r>
            <a:r>
              <a:rPr lang="es-ES" sz="1400" dirty="0" smtClean="0"/>
              <a:t> M </a:t>
            </a:r>
            <a:r>
              <a:rPr lang="es-ES" sz="1400" b="1" dirty="0"/>
              <a:t>NSAID </a:t>
            </a:r>
            <a:r>
              <a:rPr lang="es-ES" sz="1400" b="1" dirty="0" err="1" smtClean="0"/>
              <a:t>Hypersensitivity</a:t>
            </a:r>
            <a:r>
              <a:rPr lang="es-ES" sz="1400" b="1" dirty="0" smtClean="0"/>
              <a:t> </a:t>
            </a:r>
            <a:r>
              <a:rPr lang="da-DK" sz="1400" dirty="0"/>
              <a:t>Med </a:t>
            </a:r>
            <a:r>
              <a:rPr lang="da-DK" sz="1400" dirty="0" err="1"/>
              <a:t>Clin</a:t>
            </a:r>
            <a:r>
              <a:rPr lang="da-DK" sz="1400" dirty="0"/>
              <a:t> N Am 94 (2010) 853–864</a:t>
            </a:r>
            <a:endParaRPr lang="es-ES" sz="1400" b="1" dirty="0"/>
          </a:p>
        </p:txBody>
      </p:sp>
    </p:spTree>
    <p:extLst>
      <p:ext uri="{BB962C8B-B14F-4D97-AF65-F5344CB8AC3E}">
        <p14:creationId xmlns:p14="http://schemas.microsoft.com/office/powerpoint/2010/main" val="28000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Ácido </a:t>
            </a:r>
            <a:r>
              <a:rPr lang="es-ES" dirty="0" err="1" smtClean="0"/>
              <a:t>tranexámico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9463" y="2782380"/>
            <a:ext cx="7583488" cy="242462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Riesgo de reacciones inmunol</a:t>
            </a:r>
            <a:r>
              <a:rPr lang="es-ES" dirty="0" smtClean="0"/>
              <a:t>ógicas y reacciones alérgicas severas es bajo</a:t>
            </a:r>
          </a:p>
          <a:p>
            <a:pPr lvl="1" algn="just"/>
            <a:r>
              <a:rPr lang="es-ES" dirty="0" smtClean="0"/>
              <a:t>Asociado a NET</a:t>
            </a:r>
          </a:p>
          <a:p>
            <a:pPr algn="just"/>
            <a:r>
              <a:rPr lang="es-ES" dirty="0" smtClean="0"/>
              <a:t>Responsable de un amplio espectro de reacciones de hipersensibilidad inmunológicas y no inmunológicas</a:t>
            </a:r>
            <a:endParaRPr lang="es-ES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508000" y="5957048"/>
            <a:ext cx="8156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Imbesi </a:t>
            </a:r>
            <a:r>
              <a:rPr lang="es-ES" sz="1400" dirty="0" smtClean="0"/>
              <a:t>S </a:t>
            </a:r>
            <a:r>
              <a:rPr lang="es-ES" sz="1400" b="1" dirty="0" err="1" smtClean="0"/>
              <a:t>Hypersensitivity</a:t>
            </a:r>
            <a:r>
              <a:rPr lang="es-ES" sz="1400" b="1" dirty="0" smtClean="0"/>
              <a:t> </a:t>
            </a:r>
            <a:r>
              <a:rPr lang="es-ES" sz="1400" b="1" dirty="0" err="1"/>
              <a:t>to</a:t>
            </a:r>
            <a:r>
              <a:rPr lang="es-ES" sz="1400" b="1" dirty="0"/>
              <a:t> </a:t>
            </a:r>
            <a:r>
              <a:rPr lang="es-ES" sz="1400" b="1" dirty="0" err="1"/>
              <a:t>tranexamic</a:t>
            </a:r>
            <a:r>
              <a:rPr lang="es-ES" sz="1400" b="1" dirty="0"/>
              <a:t> </a:t>
            </a:r>
            <a:r>
              <a:rPr lang="es-ES" sz="1400" b="1" dirty="0" err="1"/>
              <a:t>acid</a:t>
            </a:r>
            <a:r>
              <a:rPr lang="es-ES" sz="1400" b="1" dirty="0"/>
              <a:t>: a </a:t>
            </a:r>
            <a:r>
              <a:rPr lang="es-ES" sz="1400" b="1" dirty="0" err="1"/>
              <a:t>wide</a:t>
            </a:r>
            <a:r>
              <a:rPr lang="es-ES" sz="1400" b="1" dirty="0"/>
              <a:t> </a:t>
            </a:r>
            <a:r>
              <a:rPr lang="es-ES" sz="1400" b="1" dirty="0" err="1"/>
              <a:t>spectrum</a:t>
            </a:r>
            <a:r>
              <a:rPr lang="es-ES" sz="1400" b="1" dirty="0"/>
              <a:t> of adverse </a:t>
            </a:r>
            <a:r>
              <a:rPr lang="es-ES" sz="1400" b="1" dirty="0" err="1" smtClean="0"/>
              <a:t>reactions</a:t>
            </a:r>
            <a:r>
              <a:rPr lang="es-ES" sz="1400" b="1" dirty="0" smtClean="0"/>
              <a:t> </a:t>
            </a:r>
            <a:r>
              <a:rPr lang="en-US" sz="1400" dirty="0"/>
              <a:t>Pharm World Sci. 2010 Aug;32(4):416-9.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159058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íxel">
  <a:themeElements>
    <a:clrScheme name="Pí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í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í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Píxel.thmx</Template>
  <TotalTime>2629</TotalTime>
  <Words>2722</Words>
  <Application>Microsoft Macintosh PowerPoint</Application>
  <PresentationFormat>Presentación en pantalla (4:3)</PresentationFormat>
  <Paragraphs>303</Paragraphs>
  <Slides>34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Píxel</vt:lpstr>
      <vt:lpstr>Alergias y Anestesia</vt:lpstr>
      <vt:lpstr>Epidemiología e impacto</vt:lpstr>
      <vt:lpstr>Principales agentes</vt:lpstr>
      <vt:lpstr>Bloqueadores neuromusculares</vt:lpstr>
      <vt:lpstr>Presentación de PowerPoint</vt:lpstr>
      <vt:lpstr>Antibióticos</vt:lpstr>
      <vt:lpstr>AINES</vt:lpstr>
      <vt:lpstr>Presentación de PowerPoint</vt:lpstr>
      <vt:lpstr>Ácido tranexámico</vt:lpstr>
      <vt:lpstr>Alergias alimentarias</vt:lpstr>
      <vt:lpstr>Presentación de PowerPoint</vt:lpstr>
      <vt:lpstr>Presentación de PowerPoint</vt:lpstr>
      <vt:lpstr>Presentación de PowerPoint</vt:lpstr>
      <vt:lpstr>Presentación de PowerPoint</vt:lpstr>
      <vt:lpstr>Alergia al látex</vt:lpstr>
      <vt:lpstr>Presentación de PowerPoint</vt:lpstr>
      <vt:lpstr>Presentación de PowerPoint</vt:lpstr>
      <vt:lpstr>Presentación de PowerPoint</vt:lpstr>
      <vt:lpstr>Clínica</vt:lpstr>
      <vt:lpstr>Diagnóstico</vt:lpstr>
      <vt:lpstr>Diagnóstico</vt:lpstr>
      <vt:lpstr>Presentación de PowerPoint</vt:lpstr>
      <vt:lpstr>Presentación de PowerPoint</vt:lpstr>
      <vt:lpstr>Presentación de PowerPoint</vt:lpstr>
      <vt:lpstr>Presentación de PowerPoint</vt:lpstr>
      <vt:lpstr>Prevención</vt:lpstr>
      <vt:lpstr>Presentación de PowerPoint</vt:lpstr>
      <vt:lpstr>Presentación de PowerPoint</vt:lpstr>
      <vt:lpstr>Medidas generales</vt:lpstr>
      <vt:lpstr>Anafilaxia</vt:lpstr>
      <vt:lpstr>Clasificación</vt:lpstr>
      <vt:lpstr>Causas</vt:lpstr>
      <vt:lpstr>Tratamiento</vt:lpstr>
      <vt:lpstr>Conclusiones</vt:lpstr>
    </vt:vector>
  </TitlesOfParts>
  <Company>HOGAR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Alergias y Anestesia</dc:title>
  <dc:creator>ARMANDO VALENZUELA</dc:creator>
  <cp:lastModifiedBy>ARMANDO VALENZUELA</cp:lastModifiedBy>
  <cp:revision>36</cp:revision>
  <dcterms:created xsi:type="dcterms:W3CDTF">2014-08-25T02:39:37Z</dcterms:created>
  <dcterms:modified xsi:type="dcterms:W3CDTF">2014-08-28T05:51:34Z</dcterms:modified>
</cp:coreProperties>
</file>