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5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6" r:id="rId4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2FA0E-ADD7-4C40-9A2B-726B3275F5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53F2138A-7AA5-42C8-9EC7-C9875E3D746A}">
      <dgm:prSet/>
      <dgm:spPr/>
      <dgm:t>
        <a:bodyPr/>
        <a:lstStyle/>
        <a:p>
          <a:pPr rtl="0"/>
          <a:r>
            <a:rPr lang="es-CL" dirty="0" smtClean="0"/>
            <a:t>La mortalidad y morbilidad asociada a anestesia suele ser mayor en los extremos de la vida.</a:t>
          </a:r>
          <a:endParaRPr lang="es-CL" dirty="0"/>
        </a:p>
      </dgm:t>
    </dgm:pt>
    <dgm:pt modelId="{8D36E080-A919-4850-98B4-270E54FE3455}" type="parTrans" cxnId="{C0D6DF23-EABA-4DBC-AEE8-7DBE8CA143E2}">
      <dgm:prSet/>
      <dgm:spPr/>
      <dgm:t>
        <a:bodyPr/>
        <a:lstStyle/>
        <a:p>
          <a:endParaRPr lang="es-CL"/>
        </a:p>
      </dgm:t>
    </dgm:pt>
    <dgm:pt modelId="{9A99C0A7-9B59-405B-A133-2DDD68447DFC}" type="sibTrans" cxnId="{C0D6DF23-EABA-4DBC-AEE8-7DBE8CA143E2}">
      <dgm:prSet/>
      <dgm:spPr/>
      <dgm:t>
        <a:bodyPr/>
        <a:lstStyle/>
        <a:p>
          <a:endParaRPr lang="es-CL"/>
        </a:p>
      </dgm:t>
    </dgm:pt>
    <dgm:pt modelId="{5153AC02-171C-4C86-9FBE-2C4302B1E328}">
      <dgm:prSet/>
      <dgm:spPr/>
      <dgm:t>
        <a:bodyPr/>
        <a:lstStyle/>
        <a:p>
          <a:pPr rtl="0"/>
          <a:r>
            <a:rPr lang="es-CL" dirty="0" smtClean="0"/>
            <a:t>Diferencias anatómicas y fisiológicas tienen consecuencias importantes en muchos aspectos de la anestesia.</a:t>
          </a:r>
          <a:endParaRPr lang="es-CL" dirty="0"/>
        </a:p>
      </dgm:t>
    </dgm:pt>
    <dgm:pt modelId="{C20079CF-7661-4AFE-A00C-8D3E366F73B7}" type="parTrans" cxnId="{24AE9BE0-BD1B-4A20-95FB-EE11A73643DF}">
      <dgm:prSet/>
      <dgm:spPr/>
      <dgm:t>
        <a:bodyPr/>
        <a:lstStyle/>
        <a:p>
          <a:endParaRPr lang="es-CL"/>
        </a:p>
      </dgm:t>
    </dgm:pt>
    <dgm:pt modelId="{415549D1-0363-4B05-8352-5EDFD38B54B7}" type="sibTrans" cxnId="{24AE9BE0-BD1B-4A20-95FB-EE11A73643DF}">
      <dgm:prSet/>
      <dgm:spPr/>
      <dgm:t>
        <a:bodyPr/>
        <a:lstStyle/>
        <a:p>
          <a:endParaRPr lang="es-CL"/>
        </a:p>
      </dgm:t>
    </dgm:pt>
    <dgm:pt modelId="{3D481632-17EF-4ADD-97C7-E98122C3A139}" type="pres">
      <dgm:prSet presAssocID="{12A2FA0E-ADD7-4C40-9A2B-726B3275F565}" presName="linear" presStyleCnt="0">
        <dgm:presLayoutVars>
          <dgm:animLvl val="lvl"/>
          <dgm:resizeHandles val="exact"/>
        </dgm:presLayoutVars>
      </dgm:prSet>
      <dgm:spPr/>
    </dgm:pt>
    <dgm:pt modelId="{E96BE03D-8929-4022-A0C5-5624483CA49D}" type="pres">
      <dgm:prSet presAssocID="{53F2138A-7AA5-42C8-9EC7-C9875E3D746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8E35CE-96CA-4B7D-B334-91192CB4CAB3}" type="pres">
      <dgm:prSet presAssocID="{9A99C0A7-9B59-405B-A133-2DDD68447DFC}" presName="spacer" presStyleCnt="0"/>
      <dgm:spPr/>
    </dgm:pt>
    <dgm:pt modelId="{A11DE0C9-BD50-4F80-BADA-D534636C329F}" type="pres">
      <dgm:prSet presAssocID="{5153AC02-171C-4C86-9FBE-2C4302B1E32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0D6DF23-EABA-4DBC-AEE8-7DBE8CA143E2}" srcId="{12A2FA0E-ADD7-4C40-9A2B-726B3275F565}" destId="{53F2138A-7AA5-42C8-9EC7-C9875E3D746A}" srcOrd="0" destOrd="0" parTransId="{8D36E080-A919-4850-98B4-270E54FE3455}" sibTransId="{9A99C0A7-9B59-405B-A133-2DDD68447DFC}"/>
    <dgm:cxn modelId="{24AE9BE0-BD1B-4A20-95FB-EE11A73643DF}" srcId="{12A2FA0E-ADD7-4C40-9A2B-726B3275F565}" destId="{5153AC02-171C-4C86-9FBE-2C4302B1E328}" srcOrd="1" destOrd="0" parTransId="{C20079CF-7661-4AFE-A00C-8D3E366F73B7}" sibTransId="{415549D1-0363-4B05-8352-5EDFD38B54B7}"/>
    <dgm:cxn modelId="{CE2427DC-04D2-4921-888F-C648B6571669}" type="presOf" srcId="{12A2FA0E-ADD7-4C40-9A2B-726B3275F565}" destId="{3D481632-17EF-4ADD-97C7-E98122C3A139}" srcOrd="0" destOrd="0" presId="urn:microsoft.com/office/officeart/2005/8/layout/vList2"/>
    <dgm:cxn modelId="{6DF78AF4-E5B6-41AC-9FBB-2F6FA9D2E8A2}" type="presOf" srcId="{53F2138A-7AA5-42C8-9EC7-C9875E3D746A}" destId="{E96BE03D-8929-4022-A0C5-5624483CA49D}" srcOrd="0" destOrd="0" presId="urn:microsoft.com/office/officeart/2005/8/layout/vList2"/>
    <dgm:cxn modelId="{CBD2C4D1-BE69-4DD6-BD54-AF119B091B0F}" type="presOf" srcId="{5153AC02-171C-4C86-9FBE-2C4302B1E328}" destId="{A11DE0C9-BD50-4F80-BADA-D534636C329F}" srcOrd="0" destOrd="0" presId="urn:microsoft.com/office/officeart/2005/8/layout/vList2"/>
    <dgm:cxn modelId="{7F9DBEB7-E3AE-4919-87B0-194D2EA1EE74}" type="presParOf" srcId="{3D481632-17EF-4ADD-97C7-E98122C3A139}" destId="{E96BE03D-8929-4022-A0C5-5624483CA49D}" srcOrd="0" destOrd="0" presId="urn:microsoft.com/office/officeart/2005/8/layout/vList2"/>
    <dgm:cxn modelId="{F7BD16E7-540A-4B87-8C63-88CAA5C5FF4B}" type="presParOf" srcId="{3D481632-17EF-4ADD-97C7-E98122C3A139}" destId="{048E35CE-96CA-4B7D-B334-91192CB4CAB3}" srcOrd="1" destOrd="0" presId="urn:microsoft.com/office/officeart/2005/8/layout/vList2"/>
    <dgm:cxn modelId="{CD8278BA-7352-4183-8766-0D9D91D5885F}" type="presParOf" srcId="{3D481632-17EF-4ADD-97C7-E98122C3A139}" destId="{A11DE0C9-BD50-4F80-BADA-D534636C329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C4C713-9DB5-4D19-BA7B-E2F4581BE44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75AF814-0DB9-49D2-B371-68901A617466}">
      <dgm:prSet/>
      <dgm:spPr/>
      <dgm:t>
        <a:bodyPr/>
        <a:lstStyle/>
        <a:p>
          <a:pPr rtl="0"/>
          <a:r>
            <a:rPr lang="es-CL" dirty="0" smtClean="0"/>
            <a:t>Los pacientes pediátricos difieren en requerimientos de drogas debido a:</a:t>
          </a:r>
          <a:endParaRPr lang="es-CL" dirty="0"/>
        </a:p>
      </dgm:t>
    </dgm:pt>
    <dgm:pt modelId="{E65191C5-A881-4046-9E1D-F47C3D0F1357}" type="parTrans" cxnId="{474C5EC4-34A6-4158-849F-7B978BA77AA1}">
      <dgm:prSet/>
      <dgm:spPr/>
      <dgm:t>
        <a:bodyPr/>
        <a:lstStyle/>
        <a:p>
          <a:endParaRPr lang="es-CL"/>
        </a:p>
      </dgm:t>
    </dgm:pt>
    <dgm:pt modelId="{9B681AE3-6555-4003-82A1-5848E9C71ECC}" type="sibTrans" cxnId="{474C5EC4-34A6-4158-849F-7B978BA77AA1}">
      <dgm:prSet/>
      <dgm:spPr/>
      <dgm:t>
        <a:bodyPr/>
        <a:lstStyle/>
        <a:p>
          <a:endParaRPr lang="es-CL"/>
        </a:p>
      </dgm:t>
    </dgm:pt>
    <dgm:pt modelId="{F3B9C1CC-0701-4EC3-A520-CD18F18A8DCF}">
      <dgm:prSet/>
      <dgm:spPr/>
      <dgm:t>
        <a:bodyPr/>
        <a:lstStyle/>
        <a:p>
          <a:pPr rtl="0"/>
          <a:r>
            <a:rPr lang="es-CL" dirty="0" smtClean="0"/>
            <a:t>Pequeño tamaño corporal.</a:t>
          </a:r>
          <a:endParaRPr lang="es-CL" dirty="0"/>
        </a:p>
      </dgm:t>
    </dgm:pt>
    <dgm:pt modelId="{67817E72-181E-4E1A-8E3A-E77D828AFDA9}" type="parTrans" cxnId="{A829EB15-56AC-46BB-B9A6-A5064BF2D484}">
      <dgm:prSet/>
      <dgm:spPr/>
      <dgm:t>
        <a:bodyPr/>
        <a:lstStyle/>
        <a:p>
          <a:endParaRPr lang="es-CL"/>
        </a:p>
      </dgm:t>
    </dgm:pt>
    <dgm:pt modelId="{DBB067B0-4582-4E9A-816F-7F56F0C7EF8C}" type="sibTrans" cxnId="{A829EB15-56AC-46BB-B9A6-A5064BF2D484}">
      <dgm:prSet/>
      <dgm:spPr/>
      <dgm:t>
        <a:bodyPr/>
        <a:lstStyle/>
        <a:p>
          <a:endParaRPr lang="es-CL"/>
        </a:p>
      </dgm:t>
    </dgm:pt>
    <dgm:pt modelId="{A3B1FE9A-9056-4A31-BC7C-246367A0A029}">
      <dgm:prSet/>
      <dgm:spPr/>
      <dgm:t>
        <a:bodyPr/>
        <a:lstStyle/>
        <a:p>
          <a:pPr rtl="0"/>
          <a:r>
            <a:rPr lang="es-CL" dirty="0" smtClean="0"/>
            <a:t>Diferencias en composición corporal.</a:t>
          </a:r>
          <a:endParaRPr lang="es-CL" dirty="0"/>
        </a:p>
      </dgm:t>
    </dgm:pt>
    <dgm:pt modelId="{1CF5E105-AEE2-4A7F-B4B3-07E9CA0DF83B}" type="parTrans" cxnId="{3DF62E29-E83E-480A-B39B-2BADCD841EC2}">
      <dgm:prSet/>
      <dgm:spPr/>
      <dgm:t>
        <a:bodyPr/>
        <a:lstStyle/>
        <a:p>
          <a:endParaRPr lang="es-CL"/>
        </a:p>
      </dgm:t>
    </dgm:pt>
    <dgm:pt modelId="{7370728F-16BC-4D28-A465-4E126280D374}" type="sibTrans" cxnId="{3DF62E29-E83E-480A-B39B-2BADCD841EC2}">
      <dgm:prSet/>
      <dgm:spPr/>
      <dgm:t>
        <a:bodyPr/>
        <a:lstStyle/>
        <a:p>
          <a:endParaRPr lang="es-CL"/>
        </a:p>
      </dgm:t>
    </dgm:pt>
    <dgm:pt modelId="{957B431C-3260-4A2B-BD29-4431D1ADCEDA}">
      <dgm:prSet/>
      <dgm:spPr/>
      <dgm:t>
        <a:bodyPr/>
        <a:lstStyle/>
        <a:p>
          <a:pPr rtl="0"/>
          <a:r>
            <a:rPr lang="es-CL" dirty="0" smtClean="0"/>
            <a:t>Metabolización y </a:t>
          </a:r>
          <a:r>
            <a:rPr lang="es-CL" dirty="0" err="1" smtClean="0"/>
            <a:t>clearance</a:t>
          </a:r>
          <a:r>
            <a:rPr lang="es-CL" dirty="0" smtClean="0"/>
            <a:t> de las drogas.</a:t>
          </a:r>
          <a:endParaRPr lang="es-CL" dirty="0"/>
        </a:p>
      </dgm:t>
    </dgm:pt>
    <dgm:pt modelId="{95B1CE9F-CE94-4042-A345-8DEFC28A2889}" type="parTrans" cxnId="{FC0FB452-0184-4752-8D8B-F051215F27D0}">
      <dgm:prSet/>
      <dgm:spPr/>
      <dgm:t>
        <a:bodyPr/>
        <a:lstStyle/>
        <a:p>
          <a:endParaRPr lang="es-CL"/>
        </a:p>
      </dgm:t>
    </dgm:pt>
    <dgm:pt modelId="{A13FCC49-D37C-4221-8370-1B39279A4568}" type="sibTrans" cxnId="{FC0FB452-0184-4752-8D8B-F051215F27D0}">
      <dgm:prSet/>
      <dgm:spPr/>
      <dgm:t>
        <a:bodyPr/>
        <a:lstStyle/>
        <a:p>
          <a:endParaRPr lang="es-CL"/>
        </a:p>
      </dgm:t>
    </dgm:pt>
    <dgm:pt modelId="{16B39329-D242-4EB2-B999-A7AAD2CC0373}">
      <dgm:prSet/>
      <dgm:spPr/>
      <dgm:t>
        <a:bodyPr/>
        <a:lstStyle/>
        <a:p>
          <a:pPr rtl="0"/>
          <a:r>
            <a:rPr lang="es-CL" dirty="0" smtClean="0"/>
            <a:t>Tienen ventanas terapéuticas mucho más estrechas que los adultos. </a:t>
          </a:r>
          <a:endParaRPr lang="es-CL" dirty="0"/>
        </a:p>
      </dgm:t>
    </dgm:pt>
    <dgm:pt modelId="{45EF12B0-DA2E-4F62-8BF4-1869AA34FE93}" type="parTrans" cxnId="{B1C57E46-0927-4756-B7A8-447C3FDC1041}">
      <dgm:prSet/>
      <dgm:spPr/>
      <dgm:t>
        <a:bodyPr/>
        <a:lstStyle/>
        <a:p>
          <a:endParaRPr lang="es-CL"/>
        </a:p>
      </dgm:t>
    </dgm:pt>
    <dgm:pt modelId="{A4ABF447-5AD7-4F36-85DF-2A71BF5BE676}" type="sibTrans" cxnId="{B1C57E46-0927-4756-B7A8-447C3FDC1041}">
      <dgm:prSet/>
      <dgm:spPr/>
      <dgm:t>
        <a:bodyPr/>
        <a:lstStyle/>
        <a:p>
          <a:endParaRPr lang="es-CL"/>
        </a:p>
      </dgm:t>
    </dgm:pt>
    <dgm:pt modelId="{D856868B-2CD1-4E55-BC9F-83A144A774FC}" type="pres">
      <dgm:prSet presAssocID="{B1C4C713-9DB5-4D19-BA7B-E2F4581BE44D}" presName="CompostProcess" presStyleCnt="0">
        <dgm:presLayoutVars>
          <dgm:dir/>
          <dgm:resizeHandles val="exact"/>
        </dgm:presLayoutVars>
      </dgm:prSet>
      <dgm:spPr/>
    </dgm:pt>
    <dgm:pt modelId="{B3B49397-9166-45DC-B10E-CCD7980CF590}" type="pres">
      <dgm:prSet presAssocID="{B1C4C713-9DB5-4D19-BA7B-E2F4581BE44D}" presName="arrow" presStyleLbl="bgShp" presStyleIdx="0" presStyleCnt="1"/>
      <dgm:spPr/>
    </dgm:pt>
    <dgm:pt modelId="{577231FC-4FB1-4927-BBCD-13DCE7EBCDD1}" type="pres">
      <dgm:prSet presAssocID="{B1C4C713-9DB5-4D19-BA7B-E2F4581BE44D}" presName="linearProcess" presStyleCnt="0"/>
      <dgm:spPr/>
    </dgm:pt>
    <dgm:pt modelId="{3738D36E-16D0-4FDB-81FA-A37CF07FBFA8}" type="pres">
      <dgm:prSet presAssocID="{575AF814-0DB9-49D2-B371-68901A617466}" presName="textNode" presStyleLbl="node1" presStyleIdx="0" presStyleCnt="2" custLinFactNeighborY="-13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68BC1C-10A0-4874-9983-112C982C6FE5}" type="pres">
      <dgm:prSet presAssocID="{9B681AE3-6555-4003-82A1-5848E9C71ECC}" presName="sibTrans" presStyleCnt="0"/>
      <dgm:spPr/>
    </dgm:pt>
    <dgm:pt modelId="{550A86A3-EF21-45C9-A2BD-16152DA9736E}" type="pres">
      <dgm:prSet presAssocID="{16B39329-D242-4EB2-B999-A7AAD2CC0373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AD23FEE8-3009-49E9-9F78-A1FB16F74DA1}" type="presOf" srcId="{A3B1FE9A-9056-4A31-BC7C-246367A0A029}" destId="{3738D36E-16D0-4FDB-81FA-A37CF07FBFA8}" srcOrd="0" destOrd="2" presId="urn:microsoft.com/office/officeart/2005/8/layout/hProcess9"/>
    <dgm:cxn modelId="{C5D5692B-4550-4FB2-B704-9C78F9EA7851}" type="presOf" srcId="{F3B9C1CC-0701-4EC3-A520-CD18F18A8DCF}" destId="{3738D36E-16D0-4FDB-81FA-A37CF07FBFA8}" srcOrd="0" destOrd="1" presId="urn:microsoft.com/office/officeart/2005/8/layout/hProcess9"/>
    <dgm:cxn modelId="{DD90F64E-A479-441E-B932-0E15AD41A148}" type="presOf" srcId="{B1C4C713-9DB5-4D19-BA7B-E2F4581BE44D}" destId="{D856868B-2CD1-4E55-BC9F-83A144A774FC}" srcOrd="0" destOrd="0" presId="urn:microsoft.com/office/officeart/2005/8/layout/hProcess9"/>
    <dgm:cxn modelId="{B1C57E46-0927-4756-B7A8-447C3FDC1041}" srcId="{B1C4C713-9DB5-4D19-BA7B-E2F4581BE44D}" destId="{16B39329-D242-4EB2-B999-A7AAD2CC0373}" srcOrd="1" destOrd="0" parTransId="{45EF12B0-DA2E-4F62-8BF4-1869AA34FE93}" sibTransId="{A4ABF447-5AD7-4F36-85DF-2A71BF5BE676}"/>
    <dgm:cxn modelId="{CF8F4BF9-EC85-47B3-AF24-924F225F6405}" type="presOf" srcId="{957B431C-3260-4A2B-BD29-4431D1ADCEDA}" destId="{3738D36E-16D0-4FDB-81FA-A37CF07FBFA8}" srcOrd="0" destOrd="3" presId="urn:microsoft.com/office/officeart/2005/8/layout/hProcess9"/>
    <dgm:cxn modelId="{3DF62E29-E83E-480A-B39B-2BADCD841EC2}" srcId="{575AF814-0DB9-49D2-B371-68901A617466}" destId="{A3B1FE9A-9056-4A31-BC7C-246367A0A029}" srcOrd="1" destOrd="0" parTransId="{1CF5E105-AEE2-4A7F-B4B3-07E9CA0DF83B}" sibTransId="{7370728F-16BC-4D28-A465-4E126280D374}"/>
    <dgm:cxn modelId="{FC0FB452-0184-4752-8D8B-F051215F27D0}" srcId="{575AF814-0DB9-49D2-B371-68901A617466}" destId="{957B431C-3260-4A2B-BD29-4431D1ADCEDA}" srcOrd="2" destOrd="0" parTransId="{95B1CE9F-CE94-4042-A345-8DEFC28A2889}" sibTransId="{A13FCC49-D37C-4221-8370-1B39279A4568}"/>
    <dgm:cxn modelId="{8BCD4F30-5B0A-4427-842F-4F0FC449FADB}" type="presOf" srcId="{575AF814-0DB9-49D2-B371-68901A617466}" destId="{3738D36E-16D0-4FDB-81FA-A37CF07FBFA8}" srcOrd="0" destOrd="0" presId="urn:microsoft.com/office/officeart/2005/8/layout/hProcess9"/>
    <dgm:cxn modelId="{A829EB15-56AC-46BB-B9A6-A5064BF2D484}" srcId="{575AF814-0DB9-49D2-B371-68901A617466}" destId="{F3B9C1CC-0701-4EC3-A520-CD18F18A8DCF}" srcOrd="0" destOrd="0" parTransId="{67817E72-181E-4E1A-8E3A-E77D828AFDA9}" sibTransId="{DBB067B0-4582-4E9A-816F-7F56F0C7EF8C}"/>
    <dgm:cxn modelId="{474C5EC4-34A6-4158-849F-7B978BA77AA1}" srcId="{B1C4C713-9DB5-4D19-BA7B-E2F4581BE44D}" destId="{575AF814-0DB9-49D2-B371-68901A617466}" srcOrd="0" destOrd="0" parTransId="{E65191C5-A881-4046-9E1D-F47C3D0F1357}" sibTransId="{9B681AE3-6555-4003-82A1-5848E9C71ECC}"/>
    <dgm:cxn modelId="{38F1A520-15A4-4124-B3D4-3C1918A65C4A}" type="presOf" srcId="{16B39329-D242-4EB2-B999-A7AAD2CC0373}" destId="{550A86A3-EF21-45C9-A2BD-16152DA9736E}" srcOrd="0" destOrd="0" presId="urn:microsoft.com/office/officeart/2005/8/layout/hProcess9"/>
    <dgm:cxn modelId="{36875F32-46BA-4910-8FD4-9EC78235B487}" type="presParOf" srcId="{D856868B-2CD1-4E55-BC9F-83A144A774FC}" destId="{B3B49397-9166-45DC-B10E-CCD7980CF590}" srcOrd="0" destOrd="0" presId="urn:microsoft.com/office/officeart/2005/8/layout/hProcess9"/>
    <dgm:cxn modelId="{8ACBB6A2-B489-448A-82A1-CEBAF5302604}" type="presParOf" srcId="{D856868B-2CD1-4E55-BC9F-83A144A774FC}" destId="{577231FC-4FB1-4927-BBCD-13DCE7EBCDD1}" srcOrd="1" destOrd="0" presId="urn:microsoft.com/office/officeart/2005/8/layout/hProcess9"/>
    <dgm:cxn modelId="{9E431859-5516-4A45-9EB5-8527518A086F}" type="presParOf" srcId="{577231FC-4FB1-4927-BBCD-13DCE7EBCDD1}" destId="{3738D36E-16D0-4FDB-81FA-A37CF07FBFA8}" srcOrd="0" destOrd="0" presId="urn:microsoft.com/office/officeart/2005/8/layout/hProcess9"/>
    <dgm:cxn modelId="{ECE90011-8DDB-4E16-832D-D9D246F8DD8B}" type="presParOf" srcId="{577231FC-4FB1-4927-BBCD-13DCE7EBCDD1}" destId="{3F68BC1C-10A0-4874-9983-112C982C6FE5}" srcOrd="1" destOrd="0" presId="urn:microsoft.com/office/officeart/2005/8/layout/hProcess9"/>
    <dgm:cxn modelId="{93AB4044-F88C-479D-A877-CBAA0221486E}" type="presParOf" srcId="{577231FC-4FB1-4927-BBCD-13DCE7EBCDD1}" destId="{550A86A3-EF21-45C9-A2BD-16152DA9736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3B05A-7CD9-451E-B4BE-5C71F48725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62B1B767-62D6-4049-9CA3-A10FF077BE56}">
      <dgm:prSet/>
      <dgm:spPr/>
      <dgm:t>
        <a:bodyPr/>
        <a:lstStyle/>
        <a:p>
          <a:pPr rtl="0"/>
          <a:r>
            <a:rPr lang="es-CL" dirty="0" smtClean="0"/>
            <a:t>Problemas relacionados con la medicación fueron la causa más </a:t>
          </a:r>
          <a:r>
            <a:rPr lang="es-CL" dirty="0" err="1" smtClean="0"/>
            <a:t>comun</a:t>
          </a:r>
          <a:r>
            <a:rPr lang="es-CL" dirty="0" smtClean="0"/>
            <a:t> de paro cardiaco. (37%):</a:t>
          </a:r>
          <a:endParaRPr lang="es-CL" dirty="0"/>
        </a:p>
      </dgm:t>
    </dgm:pt>
    <dgm:pt modelId="{E09A3B24-92F6-4F9D-8B32-882A9E8A2D12}" type="parTrans" cxnId="{B9DF76B5-ED5B-43A4-A1FF-5922CD1FEBC5}">
      <dgm:prSet/>
      <dgm:spPr/>
      <dgm:t>
        <a:bodyPr/>
        <a:lstStyle/>
        <a:p>
          <a:endParaRPr lang="es-CL"/>
        </a:p>
      </dgm:t>
    </dgm:pt>
    <dgm:pt modelId="{6C136CEE-0DCD-4AE8-BECC-575948554E07}" type="sibTrans" cxnId="{B9DF76B5-ED5B-43A4-A1FF-5922CD1FEBC5}">
      <dgm:prSet/>
      <dgm:spPr/>
      <dgm:t>
        <a:bodyPr/>
        <a:lstStyle/>
        <a:p>
          <a:endParaRPr lang="es-CL"/>
        </a:p>
      </dgm:t>
    </dgm:pt>
    <dgm:pt modelId="{448C31AD-F27D-4B97-9449-3A7C8C95BB1A}">
      <dgm:prSet/>
      <dgm:spPr/>
      <dgm:t>
        <a:bodyPr/>
        <a:lstStyle/>
        <a:p>
          <a:pPr rtl="0"/>
          <a:r>
            <a:rPr lang="es-CL" dirty="0" err="1" smtClean="0"/>
            <a:t>Halotano</a:t>
          </a:r>
          <a:r>
            <a:rPr lang="es-CL" dirty="0" smtClean="0"/>
            <a:t> el más común responsable.</a:t>
          </a:r>
          <a:endParaRPr lang="es-CL" dirty="0"/>
        </a:p>
      </dgm:t>
    </dgm:pt>
    <dgm:pt modelId="{FDE9B066-D61C-4879-BA13-3047E62F7400}" type="parTrans" cxnId="{A4E8B5EB-DA56-49DA-86EA-B6BFE9687681}">
      <dgm:prSet/>
      <dgm:spPr/>
      <dgm:t>
        <a:bodyPr/>
        <a:lstStyle/>
        <a:p>
          <a:endParaRPr lang="es-CL"/>
        </a:p>
      </dgm:t>
    </dgm:pt>
    <dgm:pt modelId="{B7C18B28-F458-410A-8B93-8FF02D0AB28A}" type="sibTrans" cxnId="{A4E8B5EB-DA56-49DA-86EA-B6BFE9687681}">
      <dgm:prSet/>
      <dgm:spPr/>
      <dgm:t>
        <a:bodyPr/>
        <a:lstStyle/>
        <a:p>
          <a:endParaRPr lang="es-CL"/>
        </a:p>
      </dgm:t>
    </dgm:pt>
    <dgm:pt modelId="{B6D6B19F-5738-44A0-B7C1-25DC45AE3217}">
      <dgm:prSet/>
      <dgm:spPr/>
      <dgm:t>
        <a:bodyPr/>
        <a:lstStyle/>
        <a:p>
          <a:pPr rtl="0"/>
          <a:r>
            <a:rPr lang="es-CL" dirty="0" smtClean="0"/>
            <a:t>Los problemas cardiovasculares causaron 32% de los paros asociados a anestesia.</a:t>
          </a:r>
          <a:endParaRPr lang="es-CL" dirty="0"/>
        </a:p>
      </dgm:t>
    </dgm:pt>
    <dgm:pt modelId="{7D6D9F47-2F05-4A25-9972-1C1F49FD2517}" type="parTrans" cxnId="{DB27E351-1E31-42F6-8AFE-D1EA6BEE7BAF}">
      <dgm:prSet/>
      <dgm:spPr/>
      <dgm:t>
        <a:bodyPr/>
        <a:lstStyle/>
        <a:p>
          <a:endParaRPr lang="es-CL"/>
        </a:p>
      </dgm:t>
    </dgm:pt>
    <dgm:pt modelId="{5251866D-514A-414C-8029-E561531F02F9}" type="sibTrans" cxnId="{DB27E351-1E31-42F6-8AFE-D1EA6BEE7BAF}">
      <dgm:prSet/>
      <dgm:spPr/>
      <dgm:t>
        <a:bodyPr/>
        <a:lstStyle/>
        <a:p>
          <a:endParaRPr lang="es-CL"/>
        </a:p>
      </dgm:t>
    </dgm:pt>
    <dgm:pt modelId="{B170DDDE-F38B-47E5-8E58-3543D5BAB6BD}">
      <dgm:prSet/>
      <dgm:spPr/>
      <dgm:t>
        <a:bodyPr/>
        <a:lstStyle/>
        <a:p>
          <a:pPr rtl="0"/>
          <a:r>
            <a:rPr lang="es-CL" dirty="0" smtClean="0"/>
            <a:t>Complicaciones de sangrado en cirugía e </a:t>
          </a:r>
          <a:r>
            <a:rPr lang="es-CL" dirty="0" err="1" smtClean="0"/>
            <a:t>indadecuada</a:t>
          </a:r>
          <a:r>
            <a:rPr lang="es-CL" dirty="0" smtClean="0"/>
            <a:t> fluido-terapia.</a:t>
          </a:r>
          <a:endParaRPr lang="es-CL" dirty="0"/>
        </a:p>
      </dgm:t>
    </dgm:pt>
    <dgm:pt modelId="{6B5CBD8C-7289-450F-BCAE-3258CC031B6C}" type="parTrans" cxnId="{4C7958D5-68F3-4DC2-8211-562637DF3FA6}">
      <dgm:prSet/>
      <dgm:spPr/>
      <dgm:t>
        <a:bodyPr/>
        <a:lstStyle/>
        <a:p>
          <a:endParaRPr lang="es-CL"/>
        </a:p>
      </dgm:t>
    </dgm:pt>
    <dgm:pt modelId="{7E710385-0BA1-42E6-A080-FEF6AF5EA1A2}" type="sibTrans" cxnId="{4C7958D5-68F3-4DC2-8211-562637DF3FA6}">
      <dgm:prSet/>
      <dgm:spPr/>
      <dgm:t>
        <a:bodyPr/>
        <a:lstStyle/>
        <a:p>
          <a:endParaRPr lang="es-CL"/>
        </a:p>
      </dgm:t>
    </dgm:pt>
    <dgm:pt modelId="{95D697A6-4B1C-45ED-BF79-1F202E379CF6}">
      <dgm:prSet/>
      <dgm:spPr/>
      <dgm:t>
        <a:bodyPr/>
        <a:lstStyle/>
        <a:p>
          <a:pPr rtl="0"/>
          <a:r>
            <a:rPr lang="es-CL" dirty="0" smtClean="0"/>
            <a:t>Problemas respiratorios causaron 20% de los paros.</a:t>
          </a:r>
          <a:endParaRPr lang="es-CL" dirty="0"/>
        </a:p>
      </dgm:t>
    </dgm:pt>
    <dgm:pt modelId="{8ED2CDB4-CB32-49CE-95F5-0A9FEFAC2ED4}" type="parTrans" cxnId="{6DC5980C-70CA-4B5C-B4BE-BAF5BA67362E}">
      <dgm:prSet/>
      <dgm:spPr/>
      <dgm:t>
        <a:bodyPr/>
        <a:lstStyle/>
        <a:p>
          <a:endParaRPr lang="es-CL"/>
        </a:p>
      </dgm:t>
    </dgm:pt>
    <dgm:pt modelId="{A8F3A885-CBB9-4604-AA4F-F44E3A8ADF31}" type="sibTrans" cxnId="{6DC5980C-70CA-4B5C-B4BE-BAF5BA67362E}">
      <dgm:prSet/>
      <dgm:spPr/>
      <dgm:t>
        <a:bodyPr/>
        <a:lstStyle/>
        <a:p>
          <a:endParaRPr lang="es-CL"/>
        </a:p>
      </dgm:t>
    </dgm:pt>
    <dgm:pt modelId="{0E5A7CAA-6AB3-4643-8752-32E51EC9EE32}">
      <dgm:prSet/>
      <dgm:spPr/>
      <dgm:t>
        <a:bodyPr/>
        <a:lstStyle/>
        <a:p>
          <a:pPr rtl="0"/>
          <a:r>
            <a:rPr lang="es-CL" dirty="0" err="1" smtClean="0"/>
            <a:t>Laringoespasmo</a:t>
          </a:r>
          <a:r>
            <a:rPr lang="es-CL" dirty="0" smtClean="0"/>
            <a:t>, vía aérea </a:t>
          </a:r>
          <a:r>
            <a:rPr lang="es-CL" dirty="0" err="1" smtClean="0"/>
            <a:t>dificil</a:t>
          </a:r>
          <a:r>
            <a:rPr lang="es-CL" dirty="0" smtClean="0"/>
            <a:t>.</a:t>
          </a:r>
          <a:endParaRPr lang="es-CL" dirty="0"/>
        </a:p>
      </dgm:t>
    </dgm:pt>
    <dgm:pt modelId="{72335208-C00A-4F06-840E-DD489910A941}" type="parTrans" cxnId="{115F0EE6-7101-4D5C-8FBA-B74E206F1A5C}">
      <dgm:prSet/>
      <dgm:spPr/>
      <dgm:t>
        <a:bodyPr/>
        <a:lstStyle/>
        <a:p>
          <a:endParaRPr lang="es-CL"/>
        </a:p>
      </dgm:t>
    </dgm:pt>
    <dgm:pt modelId="{197A4A6E-994F-4CDF-9477-A8D714491F0B}" type="sibTrans" cxnId="{115F0EE6-7101-4D5C-8FBA-B74E206F1A5C}">
      <dgm:prSet/>
      <dgm:spPr/>
      <dgm:t>
        <a:bodyPr/>
        <a:lstStyle/>
        <a:p>
          <a:endParaRPr lang="es-CL"/>
        </a:p>
      </dgm:t>
    </dgm:pt>
    <dgm:pt modelId="{A77F6C81-E47B-4A63-84ED-16478A0A0473}" type="pres">
      <dgm:prSet presAssocID="{32F3B05A-7CD9-451E-B4BE-5C71F48725F3}" presName="Name0" presStyleCnt="0">
        <dgm:presLayoutVars>
          <dgm:dir/>
          <dgm:animLvl val="lvl"/>
          <dgm:resizeHandles val="exact"/>
        </dgm:presLayoutVars>
      </dgm:prSet>
      <dgm:spPr/>
    </dgm:pt>
    <dgm:pt modelId="{6EEA695A-EFD6-476B-9446-22A6277DBD4C}" type="pres">
      <dgm:prSet presAssocID="{62B1B767-62D6-4049-9CA3-A10FF077BE56}" presName="linNode" presStyleCnt="0"/>
      <dgm:spPr/>
    </dgm:pt>
    <dgm:pt modelId="{00349645-6379-4313-8AED-5E286F2449A1}" type="pres">
      <dgm:prSet presAssocID="{62B1B767-62D6-4049-9CA3-A10FF077BE5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1A0D13B-A892-4740-857F-7DD93A537ADA}" type="pres">
      <dgm:prSet presAssocID="{62B1B767-62D6-4049-9CA3-A10FF077BE56}" presName="descendantText" presStyleLbl="alignAccFollowNode1" presStyleIdx="0" presStyleCnt="3">
        <dgm:presLayoutVars>
          <dgm:bulletEnabled val="1"/>
        </dgm:presLayoutVars>
      </dgm:prSet>
      <dgm:spPr/>
    </dgm:pt>
    <dgm:pt modelId="{6C1642BE-E7D3-4B8E-8DE1-59A1114B7E12}" type="pres">
      <dgm:prSet presAssocID="{6C136CEE-0DCD-4AE8-BECC-575948554E07}" presName="sp" presStyleCnt="0"/>
      <dgm:spPr/>
    </dgm:pt>
    <dgm:pt modelId="{B263EB34-67D9-48A0-AC66-DE23B765B7EA}" type="pres">
      <dgm:prSet presAssocID="{B6D6B19F-5738-44A0-B7C1-25DC45AE3217}" presName="linNode" presStyleCnt="0"/>
      <dgm:spPr/>
    </dgm:pt>
    <dgm:pt modelId="{937199AE-2000-49B5-89AE-3E183D2596FC}" type="pres">
      <dgm:prSet presAssocID="{B6D6B19F-5738-44A0-B7C1-25DC45AE321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B68542E-659F-4B60-92B8-C7DAE418A2A5}" type="pres">
      <dgm:prSet presAssocID="{B6D6B19F-5738-44A0-B7C1-25DC45AE3217}" presName="descendantText" presStyleLbl="alignAccFollowNode1" presStyleIdx="1" presStyleCnt="3">
        <dgm:presLayoutVars>
          <dgm:bulletEnabled val="1"/>
        </dgm:presLayoutVars>
      </dgm:prSet>
      <dgm:spPr/>
    </dgm:pt>
    <dgm:pt modelId="{E2B4503B-249E-4DD5-BEDB-74F076879949}" type="pres">
      <dgm:prSet presAssocID="{5251866D-514A-414C-8029-E561531F02F9}" presName="sp" presStyleCnt="0"/>
      <dgm:spPr/>
    </dgm:pt>
    <dgm:pt modelId="{592C50D5-7D50-4A75-A85B-9D4291FC8F9F}" type="pres">
      <dgm:prSet presAssocID="{95D697A6-4B1C-45ED-BF79-1F202E379CF6}" presName="linNode" presStyleCnt="0"/>
      <dgm:spPr/>
    </dgm:pt>
    <dgm:pt modelId="{B25C69BF-A2A0-4A75-B31D-3E069DF81F55}" type="pres">
      <dgm:prSet presAssocID="{95D697A6-4B1C-45ED-BF79-1F202E379C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447468B-59AE-45E3-8E14-DFF37C8EF28D}" type="pres">
      <dgm:prSet presAssocID="{95D697A6-4B1C-45ED-BF79-1F202E379C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4E8B5EB-DA56-49DA-86EA-B6BFE9687681}" srcId="{62B1B767-62D6-4049-9CA3-A10FF077BE56}" destId="{448C31AD-F27D-4B97-9449-3A7C8C95BB1A}" srcOrd="0" destOrd="0" parTransId="{FDE9B066-D61C-4879-BA13-3047E62F7400}" sibTransId="{B7C18B28-F458-410A-8B93-8FF02D0AB28A}"/>
    <dgm:cxn modelId="{B779D91B-5F1E-4D3D-B856-AA72ACF29149}" type="presOf" srcId="{62B1B767-62D6-4049-9CA3-A10FF077BE56}" destId="{00349645-6379-4313-8AED-5E286F2449A1}" srcOrd="0" destOrd="0" presId="urn:microsoft.com/office/officeart/2005/8/layout/vList5"/>
    <dgm:cxn modelId="{115F0EE6-7101-4D5C-8FBA-B74E206F1A5C}" srcId="{95D697A6-4B1C-45ED-BF79-1F202E379CF6}" destId="{0E5A7CAA-6AB3-4643-8752-32E51EC9EE32}" srcOrd="0" destOrd="0" parTransId="{72335208-C00A-4F06-840E-DD489910A941}" sibTransId="{197A4A6E-994F-4CDF-9477-A8D714491F0B}"/>
    <dgm:cxn modelId="{6DC5980C-70CA-4B5C-B4BE-BAF5BA67362E}" srcId="{32F3B05A-7CD9-451E-B4BE-5C71F48725F3}" destId="{95D697A6-4B1C-45ED-BF79-1F202E379CF6}" srcOrd="2" destOrd="0" parTransId="{8ED2CDB4-CB32-49CE-95F5-0A9FEFAC2ED4}" sibTransId="{A8F3A885-CBB9-4604-AA4F-F44E3A8ADF31}"/>
    <dgm:cxn modelId="{D55A9FB4-FEA3-482D-B9B1-BEA66FDE990C}" type="presOf" srcId="{B170DDDE-F38B-47E5-8E58-3543D5BAB6BD}" destId="{8B68542E-659F-4B60-92B8-C7DAE418A2A5}" srcOrd="0" destOrd="0" presId="urn:microsoft.com/office/officeart/2005/8/layout/vList5"/>
    <dgm:cxn modelId="{DB27E351-1E31-42F6-8AFE-D1EA6BEE7BAF}" srcId="{32F3B05A-7CD9-451E-B4BE-5C71F48725F3}" destId="{B6D6B19F-5738-44A0-B7C1-25DC45AE3217}" srcOrd="1" destOrd="0" parTransId="{7D6D9F47-2F05-4A25-9972-1C1F49FD2517}" sibTransId="{5251866D-514A-414C-8029-E561531F02F9}"/>
    <dgm:cxn modelId="{9142C440-A268-4067-8101-6953A76F7631}" type="presOf" srcId="{0E5A7CAA-6AB3-4643-8752-32E51EC9EE32}" destId="{7447468B-59AE-45E3-8E14-DFF37C8EF28D}" srcOrd="0" destOrd="0" presId="urn:microsoft.com/office/officeart/2005/8/layout/vList5"/>
    <dgm:cxn modelId="{5653AACF-8E43-4B7D-BB48-7C93E93D2536}" type="presOf" srcId="{448C31AD-F27D-4B97-9449-3A7C8C95BB1A}" destId="{41A0D13B-A892-4740-857F-7DD93A537ADA}" srcOrd="0" destOrd="0" presId="urn:microsoft.com/office/officeart/2005/8/layout/vList5"/>
    <dgm:cxn modelId="{B9DF76B5-ED5B-43A4-A1FF-5922CD1FEBC5}" srcId="{32F3B05A-7CD9-451E-B4BE-5C71F48725F3}" destId="{62B1B767-62D6-4049-9CA3-A10FF077BE56}" srcOrd="0" destOrd="0" parTransId="{E09A3B24-92F6-4F9D-8B32-882A9E8A2D12}" sibTransId="{6C136CEE-0DCD-4AE8-BECC-575948554E07}"/>
    <dgm:cxn modelId="{4C7958D5-68F3-4DC2-8211-562637DF3FA6}" srcId="{B6D6B19F-5738-44A0-B7C1-25DC45AE3217}" destId="{B170DDDE-F38B-47E5-8E58-3543D5BAB6BD}" srcOrd="0" destOrd="0" parTransId="{6B5CBD8C-7289-450F-BCAE-3258CC031B6C}" sibTransId="{7E710385-0BA1-42E6-A080-FEF6AF5EA1A2}"/>
    <dgm:cxn modelId="{97F5701A-0204-4251-8E8F-6BB6998EA3E9}" type="presOf" srcId="{B6D6B19F-5738-44A0-B7C1-25DC45AE3217}" destId="{937199AE-2000-49B5-89AE-3E183D2596FC}" srcOrd="0" destOrd="0" presId="urn:microsoft.com/office/officeart/2005/8/layout/vList5"/>
    <dgm:cxn modelId="{AE09B406-F3F7-4412-8614-6F3B1EE628B1}" type="presOf" srcId="{32F3B05A-7CD9-451E-B4BE-5C71F48725F3}" destId="{A77F6C81-E47B-4A63-84ED-16478A0A0473}" srcOrd="0" destOrd="0" presId="urn:microsoft.com/office/officeart/2005/8/layout/vList5"/>
    <dgm:cxn modelId="{FE1B6B8F-F1DD-4E36-B0FC-31DA8CEC077C}" type="presOf" srcId="{95D697A6-4B1C-45ED-BF79-1F202E379CF6}" destId="{B25C69BF-A2A0-4A75-B31D-3E069DF81F55}" srcOrd="0" destOrd="0" presId="urn:microsoft.com/office/officeart/2005/8/layout/vList5"/>
    <dgm:cxn modelId="{E3E755B0-8896-48D9-B3F4-693FFEA61749}" type="presParOf" srcId="{A77F6C81-E47B-4A63-84ED-16478A0A0473}" destId="{6EEA695A-EFD6-476B-9446-22A6277DBD4C}" srcOrd="0" destOrd="0" presId="urn:microsoft.com/office/officeart/2005/8/layout/vList5"/>
    <dgm:cxn modelId="{7E09FBD5-32AA-43C1-A910-38C8E42F1DD4}" type="presParOf" srcId="{6EEA695A-EFD6-476B-9446-22A6277DBD4C}" destId="{00349645-6379-4313-8AED-5E286F2449A1}" srcOrd="0" destOrd="0" presId="urn:microsoft.com/office/officeart/2005/8/layout/vList5"/>
    <dgm:cxn modelId="{02A6DB7F-C70B-4FAB-85D7-7E4F5DE0EFCE}" type="presParOf" srcId="{6EEA695A-EFD6-476B-9446-22A6277DBD4C}" destId="{41A0D13B-A892-4740-857F-7DD93A537ADA}" srcOrd="1" destOrd="0" presId="urn:microsoft.com/office/officeart/2005/8/layout/vList5"/>
    <dgm:cxn modelId="{C6F1FE17-6E87-4574-818F-6926DE9F4972}" type="presParOf" srcId="{A77F6C81-E47B-4A63-84ED-16478A0A0473}" destId="{6C1642BE-E7D3-4B8E-8DE1-59A1114B7E12}" srcOrd="1" destOrd="0" presId="urn:microsoft.com/office/officeart/2005/8/layout/vList5"/>
    <dgm:cxn modelId="{2315BDB8-282E-4432-9DD1-EE9466C940C7}" type="presParOf" srcId="{A77F6C81-E47B-4A63-84ED-16478A0A0473}" destId="{B263EB34-67D9-48A0-AC66-DE23B765B7EA}" srcOrd="2" destOrd="0" presId="urn:microsoft.com/office/officeart/2005/8/layout/vList5"/>
    <dgm:cxn modelId="{3740CE48-5DCE-4E15-9DED-AB8A1C0C453A}" type="presParOf" srcId="{B263EB34-67D9-48A0-AC66-DE23B765B7EA}" destId="{937199AE-2000-49B5-89AE-3E183D2596FC}" srcOrd="0" destOrd="0" presId="urn:microsoft.com/office/officeart/2005/8/layout/vList5"/>
    <dgm:cxn modelId="{C6ECAFC2-BA48-4502-B3DC-D46BA226ADA9}" type="presParOf" srcId="{B263EB34-67D9-48A0-AC66-DE23B765B7EA}" destId="{8B68542E-659F-4B60-92B8-C7DAE418A2A5}" srcOrd="1" destOrd="0" presId="urn:microsoft.com/office/officeart/2005/8/layout/vList5"/>
    <dgm:cxn modelId="{780A9CC5-25F1-4414-937E-CB4B3BCEF2E3}" type="presParOf" srcId="{A77F6C81-E47B-4A63-84ED-16478A0A0473}" destId="{E2B4503B-249E-4DD5-BEDB-74F076879949}" srcOrd="3" destOrd="0" presId="urn:microsoft.com/office/officeart/2005/8/layout/vList5"/>
    <dgm:cxn modelId="{2314760D-EB2E-44EB-8916-21878A7F5DEC}" type="presParOf" srcId="{A77F6C81-E47B-4A63-84ED-16478A0A0473}" destId="{592C50D5-7D50-4A75-A85B-9D4291FC8F9F}" srcOrd="4" destOrd="0" presId="urn:microsoft.com/office/officeart/2005/8/layout/vList5"/>
    <dgm:cxn modelId="{E76864FB-3396-4355-B431-A9B3A655FB33}" type="presParOf" srcId="{592C50D5-7D50-4A75-A85B-9D4291FC8F9F}" destId="{B25C69BF-A2A0-4A75-B31D-3E069DF81F55}" srcOrd="0" destOrd="0" presId="urn:microsoft.com/office/officeart/2005/8/layout/vList5"/>
    <dgm:cxn modelId="{A41E3D98-D07E-4312-9EE1-B25A8F15EF5F}" type="presParOf" srcId="{592C50D5-7D50-4A75-A85B-9D4291FC8F9F}" destId="{7447468B-59AE-45E3-8E14-DFF37C8EF2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9AAA06-070D-4F8D-8A4E-5603465EC75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6C3C636C-E40C-4CDB-A34D-AF32207ADAF6}">
      <dgm:prSet/>
      <dgm:spPr/>
      <dgm:t>
        <a:bodyPr/>
        <a:lstStyle/>
        <a:p>
          <a:pPr rtl="0"/>
          <a:r>
            <a:rPr lang="es-CL" dirty="0" smtClean="0"/>
            <a:t>Niños sanos (1/3 de la muestra de estudio POCA)</a:t>
          </a:r>
          <a:endParaRPr lang="es-CL" dirty="0"/>
        </a:p>
      </dgm:t>
    </dgm:pt>
    <dgm:pt modelId="{620D3F53-8B3A-4E74-9E0D-2403922EEC85}" type="parTrans" cxnId="{CBD67C63-813D-4AD0-907A-D101218643DE}">
      <dgm:prSet/>
      <dgm:spPr/>
      <dgm:t>
        <a:bodyPr/>
        <a:lstStyle/>
        <a:p>
          <a:endParaRPr lang="es-CL"/>
        </a:p>
      </dgm:t>
    </dgm:pt>
    <dgm:pt modelId="{797A60A9-AC13-452E-81E1-50DE3A9D201F}" type="sibTrans" cxnId="{CBD67C63-813D-4AD0-907A-D101218643DE}">
      <dgm:prSet/>
      <dgm:spPr/>
      <dgm:t>
        <a:bodyPr/>
        <a:lstStyle/>
        <a:p>
          <a:endParaRPr lang="es-CL"/>
        </a:p>
      </dgm:t>
    </dgm:pt>
    <dgm:pt modelId="{09AE4179-B12A-436E-BC1B-470B295FA87A}">
      <dgm:prSet/>
      <dgm:spPr/>
      <dgm:t>
        <a:bodyPr/>
        <a:lstStyle/>
        <a:p>
          <a:pPr rtl="0"/>
          <a:r>
            <a:rPr lang="es-CL" dirty="0" smtClean="0"/>
            <a:t>Mortalidad es poco </a:t>
          </a:r>
          <a:r>
            <a:rPr lang="es-CL" dirty="0" err="1" smtClean="0"/>
            <a:t>comun</a:t>
          </a:r>
          <a:r>
            <a:rPr lang="es-CL" dirty="0" smtClean="0"/>
            <a:t>.</a:t>
          </a:r>
          <a:endParaRPr lang="es-CL" dirty="0"/>
        </a:p>
      </dgm:t>
    </dgm:pt>
    <dgm:pt modelId="{09835A3E-485A-4479-B834-23645C48C26A}" type="parTrans" cxnId="{2FDC19CB-2680-4EC8-B30C-15D499958B36}">
      <dgm:prSet/>
      <dgm:spPr/>
      <dgm:t>
        <a:bodyPr/>
        <a:lstStyle/>
        <a:p>
          <a:endParaRPr lang="es-CL"/>
        </a:p>
      </dgm:t>
    </dgm:pt>
    <dgm:pt modelId="{09414C8C-B90D-4525-BD30-1D1F91AE411D}" type="sibTrans" cxnId="{2FDC19CB-2680-4EC8-B30C-15D499958B36}">
      <dgm:prSet/>
      <dgm:spPr/>
      <dgm:t>
        <a:bodyPr/>
        <a:lstStyle/>
        <a:p>
          <a:endParaRPr lang="es-CL"/>
        </a:p>
      </dgm:t>
    </dgm:pt>
    <dgm:pt modelId="{0AD9D037-85E1-46B8-B5D1-C6E2CE53D822}">
      <dgm:prSet/>
      <dgm:spPr/>
      <dgm:t>
        <a:bodyPr/>
        <a:lstStyle/>
        <a:p>
          <a:pPr rtl="0"/>
          <a:r>
            <a:rPr lang="es-CL" dirty="0" smtClean="0"/>
            <a:t>5% de muertes reportadas de pacientes ASA 1 y 2.</a:t>
          </a:r>
          <a:endParaRPr lang="es-CL" dirty="0"/>
        </a:p>
      </dgm:t>
    </dgm:pt>
    <dgm:pt modelId="{E8AB23FF-7E5D-42A8-85AC-1E79CD833CC2}" type="parTrans" cxnId="{E82E8E93-A2AB-4FFB-A053-5049E8AF4165}">
      <dgm:prSet/>
      <dgm:spPr/>
      <dgm:t>
        <a:bodyPr/>
        <a:lstStyle/>
        <a:p>
          <a:endParaRPr lang="es-CL"/>
        </a:p>
      </dgm:t>
    </dgm:pt>
    <dgm:pt modelId="{2E6FE789-B3C3-498D-9F5B-A926D1688497}" type="sibTrans" cxnId="{E82E8E93-A2AB-4FFB-A053-5049E8AF4165}">
      <dgm:prSet/>
      <dgm:spPr/>
      <dgm:t>
        <a:bodyPr/>
        <a:lstStyle/>
        <a:p>
          <a:endParaRPr lang="es-CL"/>
        </a:p>
      </dgm:t>
    </dgm:pt>
    <dgm:pt modelId="{EE592818-06A9-4B3D-8297-CEBCF56B9693}">
      <dgm:prSet/>
      <dgm:spPr/>
      <dgm:t>
        <a:bodyPr/>
        <a:lstStyle/>
        <a:p>
          <a:pPr rtl="0"/>
          <a:r>
            <a:rPr lang="es-CL" dirty="0" smtClean="0"/>
            <a:t>Causa del paro generalmente fue toxicidad por </a:t>
          </a:r>
          <a:r>
            <a:rPr lang="es-CL" dirty="0" err="1" smtClean="0"/>
            <a:t>halotano</a:t>
          </a:r>
          <a:r>
            <a:rPr lang="es-CL" dirty="0" smtClean="0"/>
            <a:t> o </a:t>
          </a:r>
          <a:r>
            <a:rPr lang="es-CL" dirty="0" err="1" smtClean="0"/>
            <a:t>laringoespasmo</a:t>
          </a:r>
          <a:r>
            <a:rPr lang="es-CL" dirty="0" smtClean="0"/>
            <a:t>.</a:t>
          </a:r>
          <a:endParaRPr lang="es-CL" dirty="0"/>
        </a:p>
      </dgm:t>
    </dgm:pt>
    <dgm:pt modelId="{15AD26C2-5B52-4A23-A79D-358477148CC0}" type="parTrans" cxnId="{B2CCB8E0-8189-428A-AF29-FA519AFA7AEC}">
      <dgm:prSet/>
      <dgm:spPr/>
      <dgm:t>
        <a:bodyPr/>
        <a:lstStyle/>
        <a:p>
          <a:endParaRPr lang="es-CL"/>
        </a:p>
      </dgm:t>
    </dgm:pt>
    <dgm:pt modelId="{0DA6CC07-6486-485B-951C-0C816B9CE97B}" type="sibTrans" cxnId="{B2CCB8E0-8189-428A-AF29-FA519AFA7AEC}">
      <dgm:prSet/>
      <dgm:spPr/>
      <dgm:t>
        <a:bodyPr/>
        <a:lstStyle/>
        <a:p>
          <a:endParaRPr lang="es-CL"/>
        </a:p>
      </dgm:t>
    </dgm:pt>
    <dgm:pt modelId="{F4B875A1-105B-4B72-B436-5994A2EC2451}">
      <dgm:prSet/>
      <dgm:spPr/>
      <dgm:t>
        <a:bodyPr/>
        <a:lstStyle/>
        <a:p>
          <a:pPr rtl="0"/>
          <a:r>
            <a:rPr lang="es-CL" dirty="0" smtClean="0"/>
            <a:t>Niños ASA 3-5 (2/3 de la muestra POCA)</a:t>
          </a:r>
          <a:endParaRPr lang="es-CL" dirty="0"/>
        </a:p>
      </dgm:t>
    </dgm:pt>
    <dgm:pt modelId="{3B32A45D-C77A-42DA-BFC8-C6A314AFF39D}" type="parTrans" cxnId="{FBCF5BD4-B342-409C-9740-7A14BDE0F957}">
      <dgm:prSet/>
      <dgm:spPr/>
      <dgm:t>
        <a:bodyPr/>
        <a:lstStyle/>
        <a:p>
          <a:endParaRPr lang="es-CL"/>
        </a:p>
      </dgm:t>
    </dgm:pt>
    <dgm:pt modelId="{E90795D2-CB29-4DC9-AB6F-9766E1793E5D}" type="sibTrans" cxnId="{FBCF5BD4-B342-409C-9740-7A14BDE0F957}">
      <dgm:prSet/>
      <dgm:spPr/>
      <dgm:t>
        <a:bodyPr/>
        <a:lstStyle/>
        <a:p>
          <a:endParaRPr lang="es-CL"/>
        </a:p>
      </dgm:t>
    </dgm:pt>
    <dgm:pt modelId="{C784A59F-B383-43E4-8B2C-FD2615567645}">
      <dgm:prSet/>
      <dgm:spPr/>
      <dgm:t>
        <a:bodyPr/>
        <a:lstStyle/>
        <a:p>
          <a:pPr rtl="0"/>
          <a:r>
            <a:rPr lang="es-CL" dirty="0" smtClean="0"/>
            <a:t>95% de las muertes</a:t>
          </a:r>
          <a:endParaRPr lang="es-CL" dirty="0"/>
        </a:p>
      </dgm:t>
    </dgm:pt>
    <dgm:pt modelId="{A1925D0F-D209-459B-802E-01BAE9791BC1}" type="parTrans" cxnId="{3670713C-A293-469E-A8DE-F96CB1AF0F81}">
      <dgm:prSet/>
      <dgm:spPr/>
      <dgm:t>
        <a:bodyPr/>
        <a:lstStyle/>
        <a:p>
          <a:endParaRPr lang="es-CL"/>
        </a:p>
      </dgm:t>
    </dgm:pt>
    <dgm:pt modelId="{7B96BE0C-F613-48C9-B238-3A95EF7BF815}" type="sibTrans" cxnId="{3670713C-A293-469E-A8DE-F96CB1AF0F81}">
      <dgm:prSet/>
      <dgm:spPr/>
      <dgm:t>
        <a:bodyPr/>
        <a:lstStyle/>
        <a:p>
          <a:endParaRPr lang="es-CL"/>
        </a:p>
      </dgm:t>
    </dgm:pt>
    <dgm:pt modelId="{61B9CAC4-75E6-48EF-A4CD-FA274452CA9B}">
      <dgm:prSet/>
      <dgm:spPr/>
      <dgm:t>
        <a:bodyPr/>
        <a:lstStyle/>
        <a:p>
          <a:pPr rtl="0"/>
          <a:r>
            <a:rPr lang="es-CL" dirty="0" smtClean="0"/>
            <a:t>37% probabilidad de morir  en comparación con 4% de los pacientes sanos.</a:t>
          </a:r>
          <a:endParaRPr lang="es-CL" dirty="0"/>
        </a:p>
      </dgm:t>
    </dgm:pt>
    <dgm:pt modelId="{566819B9-220A-412B-965E-8118155D1642}" type="parTrans" cxnId="{23F30A19-E6F9-409D-A45A-3B4261175FAD}">
      <dgm:prSet/>
      <dgm:spPr/>
      <dgm:t>
        <a:bodyPr/>
        <a:lstStyle/>
        <a:p>
          <a:endParaRPr lang="es-CL"/>
        </a:p>
      </dgm:t>
    </dgm:pt>
    <dgm:pt modelId="{39F03DEA-1177-4124-B4B4-E2F4970590B9}" type="sibTrans" cxnId="{23F30A19-E6F9-409D-A45A-3B4261175FAD}">
      <dgm:prSet/>
      <dgm:spPr/>
      <dgm:t>
        <a:bodyPr/>
        <a:lstStyle/>
        <a:p>
          <a:endParaRPr lang="es-CL"/>
        </a:p>
      </dgm:t>
    </dgm:pt>
    <dgm:pt modelId="{43AC2162-F813-4BBD-8B75-915F8B77B0D9}" type="pres">
      <dgm:prSet presAssocID="{C29AAA06-070D-4F8D-8A4E-5603465EC751}" presName="Name0" presStyleCnt="0">
        <dgm:presLayoutVars>
          <dgm:dir/>
          <dgm:animLvl val="lvl"/>
          <dgm:resizeHandles val="exact"/>
        </dgm:presLayoutVars>
      </dgm:prSet>
      <dgm:spPr/>
    </dgm:pt>
    <dgm:pt modelId="{FF500AC9-954E-4F91-B327-50697A640273}" type="pres">
      <dgm:prSet presAssocID="{6C3C636C-E40C-4CDB-A34D-AF32207ADAF6}" presName="composite" presStyleCnt="0"/>
      <dgm:spPr/>
    </dgm:pt>
    <dgm:pt modelId="{315A7FD7-38CC-4BF9-88F4-93E56011EB5A}" type="pres">
      <dgm:prSet presAssocID="{6C3C636C-E40C-4CDB-A34D-AF32207ADAF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4729337-31E6-452B-8620-929468B45405}" type="pres">
      <dgm:prSet presAssocID="{6C3C636C-E40C-4CDB-A34D-AF32207ADAF6}" presName="desTx" presStyleLbl="alignAccFollowNode1" presStyleIdx="0" presStyleCnt="2">
        <dgm:presLayoutVars>
          <dgm:bulletEnabled val="1"/>
        </dgm:presLayoutVars>
      </dgm:prSet>
      <dgm:spPr/>
    </dgm:pt>
    <dgm:pt modelId="{8C6016C7-0C9A-4E09-86EB-B3A24E5AC85C}" type="pres">
      <dgm:prSet presAssocID="{797A60A9-AC13-452E-81E1-50DE3A9D201F}" presName="space" presStyleCnt="0"/>
      <dgm:spPr/>
    </dgm:pt>
    <dgm:pt modelId="{319CF2CB-5396-49E5-BBE3-F2A4D47B8F58}" type="pres">
      <dgm:prSet presAssocID="{F4B875A1-105B-4B72-B436-5994A2EC2451}" presName="composite" presStyleCnt="0"/>
      <dgm:spPr/>
    </dgm:pt>
    <dgm:pt modelId="{5B4368BC-E32C-476A-92C0-9BBA48A878F1}" type="pres">
      <dgm:prSet presAssocID="{F4B875A1-105B-4B72-B436-5994A2EC245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92FF894-DAC6-42FC-915E-FFAEDFA5E29E}" type="pres">
      <dgm:prSet presAssocID="{F4B875A1-105B-4B72-B436-5994A2EC245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90300E2-BBC1-4931-9CCD-7EF89F509DA5}" type="presOf" srcId="{09AE4179-B12A-436E-BC1B-470B295FA87A}" destId="{E4729337-31E6-452B-8620-929468B45405}" srcOrd="0" destOrd="0" presId="urn:microsoft.com/office/officeart/2005/8/layout/hList1"/>
    <dgm:cxn modelId="{F6F61BF3-A1E1-41CA-A4C3-01B1E59E328A}" type="presOf" srcId="{61B9CAC4-75E6-48EF-A4CD-FA274452CA9B}" destId="{C92FF894-DAC6-42FC-915E-FFAEDFA5E29E}" srcOrd="0" destOrd="1" presId="urn:microsoft.com/office/officeart/2005/8/layout/hList1"/>
    <dgm:cxn modelId="{6CBA4E7C-052F-49F0-9982-44B76EB8986F}" type="presOf" srcId="{F4B875A1-105B-4B72-B436-5994A2EC2451}" destId="{5B4368BC-E32C-476A-92C0-9BBA48A878F1}" srcOrd="0" destOrd="0" presId="urn:microsoft.com/office/officeart/2005/8/layout/hList1"/>
    <dgm:cxn modelId="{E82E8E93-A2AB-4FFB-A053-5049E8AF4165}" srcId="{6C3C636C-E40C-4CDB-A34D-AF32207ADAF6}" destId="{0AD9D037-85E1-46B8-B5D1-C6E2CE53D822}" srcOrd="1" destOrd="0" parTransId="{E8AB23FF-7E5D-42A8-85AC-1E79CD833CC2}" sibTransId="{2E6FE789-B3C3-498D-9F5B-A926D1688497}"/>
    <dgm:cxn modelId="{08D6157D-E205-4039-AC19-C88669B17C9D}" type="presOf" srcId="{0AD9D037-85E1-46B8-B5D1-C6E2CE53D822}" destId="{E4729337-31E6-452B-8620-929468B45405}" srcOrd="0" destOrd="1" presId="urn:microsoft.com/office/officeart/2005/8/layout/hList1"/>
    <dgm:cxn modelId="{F34485E8-6FB2-4B70-A19C-2667AA20374B}" type="presOf" srcId="{C784A59F-B383-43E4-8B2C-FD2615567645}" destId="{C92FF894-DAC6-42FC-915E-FFAEDFA5E29E}" srcOrd="0" destOrd="0" presId="urn:microsoft.com/office/officeart/2005/8/layout/hList1"/>
    <dgm:cxn modelId="{2FDC19CB-2680-4EC8-B30C-15D499958B36}" srcId="{6C3C636C-E40C-4CDB-A34D-AF32207ADAF6}" destId="{09AE4179-B12A-436E-BC1B-470B295FA87A}" srcOrd="0" destOrd="0" parTransId="{09835A3E-485A-4479-B834-23645C48C26A}" sibTransId="{09414C8C-B90D-4525-BD30-1D1F91AE411D}"/>
    <dgm:cxn modelId="{7A244223-DD5B-4042-8706-6EF2DD7A5C61}" type="presOf" srcId="{EE592818-06A9-4B3D-8297-CEBCF56B9693}" destId="{E4729337-31E6-452B-8620-929468B45405}" srcOrd="0" destOrd="2" presId="urn:microsoft.com/office/officeart/2005/8/layout/hList1"/>
    <dgm:cxn modelId="{CBD67C63-813D-4AD0-907A-D101218643DE}" srcId="{C29AAA06-070D-4F8D-8A4E-5603465EC751}" destId="{6C3C636C-E40C-4CDB-A34D-AF32207ADAF6}" srcOrd="0" destOrd="0" parTransId="{620D3F53-8B3A-4E74-9E0D-2403922EEC85}" sibTransId="{797A60A9-AC13-452E-81E1-50DE3A9D201F}"/>
    <dgm:cxn modelId="{B2CCB8E0-8189-428A-AF29-FA519AFA7AEC}" srcId="{6C3C636C-E40C-4CDB-A34D-AF32207ADAF6}" destId="{EE592818-06A9-4B3D-8297-CEBCF56B9693}" srcOrd="2" destOrd="0" parTransId="{15AD26C2-5B52-4A23-A79D-358477148CC0}" sibTransId="{0DA6CC07-6486-485B-951C-0C816B9CE97B}"/>
    <dgm:cxn modelId="{23F30A19-E6F9-409D-A45A-3B4261175FAD}" srcId="{F4B875A1-105B-4B72-B436-5994A2EC2451}" destId="{61B9CAC4-75E6-48EF-A4CD-FA274452CA9B}" srcOrd="1" destOrd="0" parTransId="{566819B9-220A-412B-965E-8118155D1642}" sibTransId="{39F03DEA-1177-4124-B4B4-E2F4970590B9}"/>
    <dgm:cxn modelId="{7C8073E4-F24C-4E7E-B5ED-67315B50F68D}" type="presOf" srcId="{6C3C636C-E40C-4CDB-A34D-AF32207ADAF6}" destId="{315A7FD7-38CC-4BF9-88F4-93E56011EB5A}" srcOrd="0" destOrd="0" presId="urn:microsoft.com/office/officeart/2005/8/layout/hList1"/>
    <dgm:cxn modelId="{3670713C-A293-469E-A8DE-F96CB1AF0F81}" srcId="{F4B875A1-105B-4B72-B436-5994A2EC2451}" destId="{C784A59F-B383-43E4-8B2C-FD2615567645}" srcOrd="0" destOrd="0" parTransId="{A1925D0F-D209-459B-802E-01BAE9791BC1}" sibTransId="{7B96BE0C-F613-48C9-B238-3A95EF7BF815}"/>
    <dgm:cxn modelId="{A182BD31-29AE-41BF-B11A-38C6C299DCE2}" type="presOf" srcId="{C29AAA06-070D-4F8D-8A4E-5603465EC751}" destId="{43AC2162-F813-4BBD-8B75-915F8B77B0D9}" srcOrd="0" destOrd="0" presId="urn:microsoft.com/office/officeart/2005/8/layout/hList1"/>
    <dgm:cxn modelId="{FBCF5BD4-B342-409C-9740-7A14BDE0F957}" srcId="{C29AAA06-070D-4F8D-8A4E-5603465EC751}" destId="{F4B875A1-105B-4B72-B436-5994A2EC2451}" srcOrd="1" destOrd="0" parTransId="{3B32A45D-C77A-42DA-BFC8-C6A314AFF39D}" sibTransId="{E90795D2-CB29-4DC9-AB6F-9766E1793E5D}"/>
    <dgm:cxn modelId="{F56652A6-2A61-43BC-B358-8929EFB1B83F}" type="presParOf" srcId="{43AC2162-F813-4BBD-8B75-915F8B77B0D9}" destId="{FF500AC9-954E-4F91-B327-50697A640273}" srcOrd="0" destOrd="0" presId="urn:microsoft.com/office/officeart/2005/8/layout/hList1"/>
    <dgm:cxn modelId="{4FB8B85F-424C-450B-8F5D-BCD6810518EA}" type="presParOf" srcId="{FF500AC9-954E-4F91-B327-50697A640273}" destId="{315A7FD7-38CC-4BF9-88F4-93E56011EB5A}" srcOrd="0" destOrd="0" presId="urn:microsoft.com/office/officeart/2005/8/layout/hList1"/>
    <dgm:cxn modelId="{E06211A8-321B-4C3A-9D17-DFFCC20BD7B7}" type="presParOf" srcId="{FF500AC9-954E-4F91-B327-50697A640273}" destId="{E4729337-31E6-452B-8620-929468B45405}" srcOrd="1" destOrd="0" presId="urn:microsoft.com/office/officeart/2005/8/layout/hList1"/>
    <dgm:cxn modelId="{C4D3A7FC-23B3-4137-91BD-81CC85E853B9}" type="presParOf" srcId="{43AC2162-F813-4BBD-8B75-915F8B77B0D9}" destId="{8C6016C7-0C9A-4E09-86EB-B3A24E5AC85C}" srcOrd="1" destOrd="0" presId="urn:microsoft.com/office/officeart/2005/8/layout/hList1"/>
    <dgm:cxn modelId="{7EA68EDD-D325-454B-9FBB-F28CDEC11F6E}" type="presParOf" srcId="{43AC2162-F813-4BBD-8B75-915F8B77B0D9}" destId="{319CF2CB-5396-49E5-BBE3-F2A4D47B8F58}" srcOrd="2" destOrd="0" presId="urn:microsoft.com/office/officeart/2005/8/layout/hList1"/>
    <dgm:cxn modelId="{A79B86C9-D2B6-4240-A730-E8B175881CD4}" type="presParOf" srcId="{319CF2CB-5396-49E5-BBE3-F2A4D47B8F58}" destId="{5B4368BC-E32C-476A-92C0-9BBA48A878F1}" srcOrd="0" destOrd="0" presId="urn:microsoft.com/office/officeart/2005/8/layout/hList1"/>
    <dgm:cxn modelId="{A4530777-6E13-4603-BF6B-4CECC87FBE23}" type="presParOf" srcId="{319CF2CB-5396-49E5-BBE3-F2A4D47B8F58}" destId="{C92FF894-DAC6-42FC-915E-FFAEDFA5E2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BE03D-8929-4022-A0C5-5624483CA49D}">
      <dsp:nvSpPr>
        <dsp:cNvPr id="0" name=""/>
        <dsp:cNvSpPr/>
      </dsp:nvSpPr>
      <dsp:spPr>
        <a:xfrm>
          <a:off x="0" y="126150"/>
          <a:ext cx="8153400" cy="2062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La mortalidad y morbilidad asociada a anestesia suele ser mayor en los extremos de la vida.</a:t>
          </a:r>
          <a:endParaRPr lang="es-CL" sz="4100" kern="1200" dirty="0"/>
        </a:p>
      </dsp:txBody>
      <dsp:txXfrm>
        <a:off x="0" y="126150"/>
        <a:ext cx="8153400" cy="2062710"/>
      </dsp:txXfrm>
    </dsp:sp>
    <dsp:sp modelId="{A11DE0C9-BD50-4F80-BADA-D534636C329F}">
      <dsp:nvSpPr>
        <dsp:cNvPr id="0" name=""/>
        <dsp:cNvSpPr/>
      </dsp:nvSpPr>
      <dsp:spPr>
        <a:xfrm>
          <a:off x="0" y="2306940"/>
          <a:ext cx="8153400" cy="2062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 smtClean="0"/>
            <a:t>Diferencias anatómicas y fisiológicas tienen consecuencias importantes en muchos aspectos de la anestesia.</a:t>
          </a:r>
          <a:endParaRPr lang="es-CL" sz="4100" kern="1200" dirty="0"/>
        </a:p>
      </dsp:txBody>
      <dsp:txXfrm>
        <a:off x="0" y="2306940"/>
        <a:ext cx="8153400" cy="2062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B49397-9166-45DC-B10E-CCD7980CF590}">
      <dsp:nvSpPr>
        <dsp:cNvPr id="0" name=""/>
        <dsp:cNvSpPr/>
      </dsp:nvSpPr>
      <dsp:spPr>
        <a:xfrm>
          <a:off x="685799" y="0"/>
          <a:ext cx="7772400" cy="53732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8D36E-16D0-4FDB-81FA-A37CF07FBFA8}">
      <dsp:nvSpPr>
        <dsp:cNvPr id="0" name=""/>
        <dsp:cNvSpPr/>
      </dsp:nvSpPr>
      <dsp:spPr>
        <a:xfrm>
          <a:off x="111" y="1583293"/>
          <a:ext cx="4460378" cy="2149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Los pacientes pediátricos difieren en requerimientos de drogas debido a:</a:t>
          </a:r>
          <a:endParaRPr lang="es-CL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Pequeño tamaño corporal.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Diferencias en composición corporal.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Metabolización y </a:t>
          </a:r>
          <a:r>
            <a:rPr lang="es-CL" sz="1800" kern="1200" dirty="0" err="1" smtClean="0"/>
            <a:t>clearance</a:t>
          </a:r>
          <a:r>
            <a:rPr lang="es-CL" sz="1800" kern="1200" dirty="0" smtClean="0"/>
            <a:t> de las drogas.</a:t>
          </a:r>
          <a:endParaRPr lang="es-CL" sz="1800" kern="1200" dirty="0"/>
        </a:p>
      </dsp:txBody>
      <dsp:txXfrm>
        <a:off x="111" y="1583293"/>
        <a:ext cx="4460378" cy="2149286"/>
      </dsp:txXfrm>
    </dsp:sp>
    <dsp:sp modelId="{550A86A3-EF21-45C9-A2BD-16152DA9736E}">
      <dsp:nvSpPr>
        <dsp:cNvPr id="0" name=""/>
        <dsp:cNvSpPr/>
      </dsp:nvSpPr>
      <dsp:spPr>
        <a:xfrm>
          <a:off x="4683509" y="1611964"/>
          <a:ext cx="4460378" cy="2149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Tienen ventanas terapéuticas mucho más estrechas que los adultos. </a:t>
          </a:r>
          <a:endParaRPr lang="es-CL" sz="2300" kern="1200" dirty="0"/>
        </a:p>
      </dsp:txBody>
      <dsp:txXfrm>
        <a:off x="4683509" y="1611964"/>
        <a:ext cx="4460378" cy="21492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A0D13B-A892-4740-857F-7DD93A537ADA}">
      <dsp:nvSpPr>
        <dsp:cNvPr id="0" name=""/>
        <dsp:cNvSpPr/>
      </dsp:nvSpPr>
      <dsp:spPr>
        <a:xfrm rot="5400000">
          <a:off x="5283149" y="-1955363"/>
          <a:ext cx="1355526" cy="56102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err="1" smtClean="0"/>
            <a:t>Halotano</a:t>
          </a:r>
          <a:r>
            <a:rPr lang="es-CL" sz="2900" kern="1200" dirty="0" smtClean="0"/>
            <a:t> el más común responsable.</a:t>
          </a:r>
          <a:endParaRPr lang="es-CL" sz="2900" kern="1200" dirty="0"/>
        </a:p>
      </dsp:txBody>
      <dsp:txXfrm rot="5400000">
        <a:off x="5283149" y="-1955363"/>
        <a:ext cx="1355526" cy="5610270"/>
      </dsp:txXfrm>
    </dsp:sp>
    <dsp:sp modelId="{00349645-6379-4313-8AED-5E286F2449A1}">
      <dsp:nvSpPr>
        <dsp:cNvPr id="0" name=""/>
        <dsp:cNvSpPr/>
      </dsp:nvSpPr>
      <dsp:spPr>
        <a:xfrm>
          <a:off x="0" y="2567"/>
          <a:ext cx="3155777" cy="1694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Problemas relacionados con la medicación fueron la causa más </a:t>
          </a:r>
          <a:r>
            <a:rPr lang="es-CL" sz="2300" kern="1200" dirty="0" err="1" smtClean="0"/>
            <a:t>comun</a:t>
          </a:r>
          <a:r>
            <a:rPr lang="es-CL" sz="2300" kern="1200" dirty="0" smtClean="0"/>
            <a:t> de paro cardiaco. (37%):</a:t>
          </a:r>
          <a:endParaRPr lang="es-CL" sz="2300" kern="1200" dirty="0"/>
        </a:p>
      </dsp:txBody>
      <dsp:txXfrm>
        <a:off x="0" y="2567"/>
        <a:ext cx="3155777" cy="1694408"/>
      </dsp:txXfrm>
    </dsp:sp>
    <dsp:sp modelId="{8B68542E-659F-4B60-92B8-C7DAE418A2A5}">
      <dsp:nvSpPr>
        <dsp:cNvPr id="0" name=""/>
        <dsp:cNvSpPr/>
      </dsp:nvSpPr>
      <dsp:spPr>
        <a:xfrm rot="5400000">
          <a:off x="5283149" y="-176235"/>
          <a:ext cx="1355526" cy="56102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Complicaciones de sangrado en cirugía e </a:t>
          </a:r>
          <a:r>
            <a:rPr lang="es-CL" sz="2900" kern="1200" dirty="0" err="1" smtClean="0"/>
            <a:t>indadecuada</a:t>
          </a:r>
          <a:r>
            <a:rPr lang="es-CL" sz="2900" kern="1200" dirty="0" smtClean="0"/>
            <a:t> fluido-terapia.</a:t>
          </a:r>
          <a:endParaRPr lang="es-CL" sz="2900" kern="1200" dirty="0"/>
        </a:p>
      </dsp:txBody>
      <dsp:txXfrm rot="5400000">
        <a:off x="5283149" y="-176235"/>
        <a:ext cx="1355526" cy="5610270"/>
      </dsp:txXfrm>
    </dsp:sp>
    <dsp:sp modelId="{937199AE-2000-49B5-89AE-3E183D2596FC}">
      <dsp:nvSpPr>
        <dsp:cNvPr id="0" name=""/>
        <dsp:cNvSpPr/>
      </dsp:nvSpPr>
      <dsp:spPr>
        <a:xfrm>
          <a:off x="0" y="1781695"/>
          <a:ext cx="3155777" cy="1694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Los problemas cardiovasculares causaron 32% de los paros asociados a anestesia.</a:t>
          </a:r>
          <a:endParaRPr lang="es-CL" sz="2300" kern="1200" dirty="0"/>
        </a:p>
      </dsp:txBody>
      <dsp:txXfrm>
        <a:off x="0" y="1781695"/>
        <a:ext cx="3155777" cy="1694408"/>
      </dsp:txXfrm>
    </dsp:sp>
    <dsp:sp modelId="{7447468B-59AE-45E3-8E14-DFF37C8EF28D}">
      <dsp:nvSpPr>
        <dsp:cNvPr id="0" name=""/>
        <dsp:cNvSpPr/>
      </dsp:nvSpPr>
      <dsp:spPr>
        <a:xfrm rot="5400000">
          <a:off x="5283149" y="1602893"/>
          <a:ext cx="1355526" cy="56102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err="1" smtClean="0"/>
            <a:t>Laringoespasmo</a:t>
          </a:r>
          <a:r>
            <a:rPr lang="es-CL" sz="2900" kern="1200" dirty="0" smtClean="0"/>
            <a:t>, vía aérea </a:t>
          </a:r>
          <a:r>
            <a:rPr lang="es-CL" sz="2900" kern="1200" dirty="0" err="1" smtClean="0"/>
            <a:t>dificil</a:t>
          </a:r>
          <a:r>
            <a:rPr lang="es-CL" sz="2900" kern="1200" dirty="0" smtClean="0"/>
            <a:t>.</a:t>
          </a:r>
          <a:endParaRPr lang="es-CL" sz="2900" kern="1200" dirty="0"/>
        </a:p>
      </dsp:txBody>
      <dsp:txXfrm rot="5400000">
        <a:off x="5283149" y="1602893"/>
        <a:ext cx="1355526" cy="5610270"/>
      </dsp:txXfrm>
    </dsp:sp>
    <dsp:sp modelId="{B25C69BF-A2A0-4A75-B31D-3E069DF81F55}">
      <dsp:nvSpPr>
        <dsp:cNvPr id="0" name=""/>
        <dsp:cNvSpPr/>
      </dsp:nvSpPr>
      <dsp:spPr>
        <a:xfrm>
          <a:off x="0" y="3560824"/>
          <a:ext cx="3155777" cy="1694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Problemas respiratorios causaron 20% de los paros.</a:t>
          </a:r>
          <a:endParaRPr lang="es-CL" sz="2300" kern="1200" dirty="0"/>
        </a:p>
      </dsp:txBody>
      <dsp:txXfrm>
        <a:off x="0" y="3560824"/>
        <a:ext cx="3155777" cy="16944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A7FD7-38CC-4BF9-88F4-93E56011EB5A}">
      <dsp:nvSpPr>
        <dsp:cNvPr id="0" name=""/>
        <dsp:cNvSpPr/>
      </dsp:nvSpPr>
      <dsp:spPr>
        <a:xfrm>
          <a:off x="44" y="54983"/>
          <a:ext cx="4272855" cy="1326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Niños sanos (1/3 de la muestra de estudio POCA)</a:t>
          </a:r>
          <a:endParaRPr lang="es-CL" sz="2900" kern="1200" dirty="0"/>
        </a:p>
      </dsp:txBody>
      <dsp:txXfrm>
        <a:off x="44" y="54983"/>
        <a:ext cx="4272855" cy="1326792"/>
      </dsp:txXfrm>
    </dsp:sp>
    <dsp:sp modelId="{E4729337-31E6-452B-8620-929468B45405}">
      <dsp:nvSpPr>
        <dsp:cNvPr id="0" name=""/>
        <dsp:cNvSpPr/>
      </dsp:nvSpPr>
      <dsp:spPr>
        <a:xfrm>
          <a:off x="44" y="1381776"/>
          <a:ext cx="4272855" cy="3821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Mortalidad es poco </a:t>
          </a:r>
          <a:r>
            <a:rPr lang="es-CL" sz="2900" kern="1200" dirty="0" err="1" smtClean="0"/>
            <a:t>comun</a:t>
          </a:r>
          <a:r>
            <a:rPr lang="es-CL" sz="2900" kern="1200" dirty="0" smtClean="0"/>
            <a:t>.</a:t>
          </a:r>
          <a:endParaRPr lang="es-CL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5% de muertes reportadas de pacientes ASA 1 y 2.</a:t>
          </a:r>
          <a:endParaRPr lang="es-CL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Causa del paro generalmente fue toxicidad por </a:t>
          </a:r>
          <a:r>
            <a:rPr lang="es-CL" sz="2900" kern="1200" dirty="0" err="1" smtClean="0"/>
            <a:t>halotano</a:t>
          </a:r>
          <a:r>
            <a:rPr lang="es-CL" sz="2900" kern="1200" dirty="0" smtClean="0"/>
            <a:t> o </a:t>
          </a:r>
          <a:r>
            <a:rPr lang="es-CL" sz="2900" kern="1200" dirty="0" err="1" smtClean="0"/>
            <a:t>laringoespasmo</a:t>
          </a:r>
          <a:r>
            <a:rPr lang="es-CL" sz="2900" kern="1200" dirty="0" smtClean="0"/>
            <a:t>.</a:t>
          </a:r>
          <a:endParaRPr lang="es-CL" sz="2900" kern="1200" dirty="0"/>
        </a:p>
      </dsp:txBody>
      <dsp:txXfrm>
        <a:off x="44" y="1381776"/>
        <a:ext cx="4272855" cy="3821040"/>
      </dsp:txXfrm>
    </dsp:sp>
    <dsp:sp modelId="{5B4368BC-E32C-476A-92C0-9BBA48A878F1}">
      <dsp:nvSpPr>
        <dsp:cNvPr id="0" name=""/>
        <dsp:cNvSpPr/>
      </dsp:nvSpPr>
      <dsp:spPr>
        <a:xfrm>
          <a:off x="4871099" y="54983"/>
          <a:ext cx="4272855" cy="1326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Niños ASA 3-5 (2/3 de la muestra POCA)</a:t>
          </a:r>
          <a:endParaRPr lang="es-CL" sz="2900" kern="1200" dirty="0"/>
        </a:p>
      </dsp:txBody>
      <dsp:txXfrm>
        <a:off x="4871099" y="54983"/>
        <a:ext cx="4272855" cy="1326792"/>
      </dsp:txXfrm>
    </dsp:sp>
    <dsp:sp modelId="{C92FF894-DAC6-42FC-915E-FFAEDFA5E29E}">
      <dsp:nvSpPr>
        <dsp:cNvPr id="0" name=""/>
        <dsp:cNvSpPr/>
      </dsp:nvSpPr>
      <dsp:spPr>
        <a:xfrm>
          <a:off x="4871099" y="1381776"/>
          <a:ext cx="4272855" cy="3821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95% de las muertes</a:t>
          </a:r>
          <a:endParaRPr lang="es-CL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900" kern="1200" dirty="0" smtClean="0"/>
            <a:t>37% probabilidad de morir  en comparación con 4% de los pacientes sanos.</a:t>
          </a:r>
          <a:endParaRPr lang="es-CL" sz="2900" kern="1200" dirty="0"/>
        </a:p>
      </dsp:txBody>
      <dsp:txXfrm>
        <a:off x="4871099" y="1381776"/>
        <a:ext cx="4272855" cy="3821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C35BD-E88A-48AE-B7CB-BAC7E6E4236D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379C-948B-4E70-AC30-86EABC1C943E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A379C-948B-4E70-AC30-86EABC1C943E}" type="slidenum">
              <a:rPr lang="es-CL" smtClean="0"/>
              <a:t>11</a:t>
            </a:fld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Ojo con</a:t>
            </a:r>
            <a:r>
              <a:rPr lang="es-CL" baseline="0" dirty="0" smtClean="0"/>
              <a:t> los fumadores pasivos pues presentan un incremento substancial en el riesgo de </a:t>
            </a:r>
            <a:r>
              <a:rPr lang="es-CL" baseline="0" dirty="0" err="1" smtClean="0"/>
              <a:t>laringoespasmo</a:t>
            </a:r>
            <a:r>
              <a:rPr lang="es-CL" baseline="0" dirty="0" smtClean="0"/>
              <a:t> y </a:t>
            </a:r>
            <a:r>
              <a:rPr lang="es-CL" baseline="0" dirty="0" err="1" smtClean="0"/>
              <a:t>broncoespasmo</a:t>
            </a:r>
            <a:r>
              <a:rPr lang="es-CL" baseline="0" dirty="0" smtClean="0"/>
              <a:t>. </a:t>
            </a:r>
          </a:p>
          <a:p>
            <a:r>
              <a:rPr lang="es-CL" baseline="0" dirty="0" smtClean="0"/>
              <a:t>El uso de broncodilatadores en pre-operatorio no se sustenta en fuerte nivel de evidencia. 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A379C-948B-4E70-AC30-86EABC1C943E}" type="slidenum">
              <a:rPr lang="es-CL" smtClean="0"/>
              <a:t>27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7532B0-CE78-4F10-9F02-1B525F53F99E}" type="datetimeFigureOut">
              <a:rPr lang="es-CL" smtClean="0"/>
              <a:t>16-06-2014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B413E1-5198-4FB9-982E-438A3B929A52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Riesgo en anestesia pediátrica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Diógenes Bravo García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Closed</a:t>
            </a:r>
            <a:r>
              <a:rPr lang="es-CL" dirty="0" smtClean="0"/>
              <a:t> </a:t>
            </a:r>
            <a:r>
              <a:rPr lang="es-CL" dirty="0" err="1" smtClean="0"/>
              <a:t>claims</a:t>
            </a:r>
            <a:r>
              <a:rPr lang="es-CL" dirty="0" smtClean="0"/>
              <a:t> </a:t>
            </a:r>
            <a:r>
              <a:rPr lang="es-CL" dirty="0" err="1" smtClean="0"/>
              <a:t>analysis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s-C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8030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5954542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Estudios de paro cardiaco por anestesia.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26432" y="1556792"/>
          <a:ext cx="876604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ASA PS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Cirugía de emergencia.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Paro cardiaco en estas circunstancias tiene una mortalidad del 52%.</a:t>
            </a:r>
            <a:endParaRPr lang="es-C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 de los estudios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La causa más común de litigio es el daño cerebral irreversible o muerte.</a:t>
            </a:r>
          </a:p>
          <a:p>
            <a:pPr lvl="1"/>
            <a:r>
              <a:rPr lang="es-CL" dirty="0" smtClean="0"/>
              <a:t>ASA 3-5.</a:t>
            </a:r>
          </a:p>
          <a:p>
            <a:pPr lvl="1"/>
            <a:r>
              <a:rPr lang="es-CL" dirty="0" smtClean="0"/>
              <a:t>&lt;2 años de edad.</a:t>
            </a:r>
          </a:p>
          <a:p>
            <a:r>
              <a:rPr lang="es-CL" dirty="0" smtClean="0"/>
              <a:t>El paro cardiaco asociado a anestesia ocurre también:</a:t>
            </a:r>
          </a:p>
          <a:p>
            <a:pPr lvl="1"/>
            <a:r>
              <a:rPr lang="es-CL" dirty="0" smtClean="0"/>
              <a:t>Infantes</a:t>
            </a:r>
          </a:p>
          <a:p>
            <a:pPr lvl="1"/>
            <a:r>
              <a:rPr lang="es-CL" dirty="0" smtClean="0"/>
              <a:t>ASA 3-5.</a:t>
            </a:r>
          </a:p>
          <a:p>
            <a:pPr lvl="1"/>
            <a:r>
              <a:rPr lang="es-CL" dirty="0" smtClean="0"/>
              <a:t>Cirugía de emergencia.</a:t>
            </a:r>
            <a:endParaRPr lang="es-C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 de los estudios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Las causas más comunes de las complicaciones son relacionadas con problemas cardiovasculares o respiratorios.</a:t>
            </a:r>
          </a:p>
          <a:p>
            <a:pPr lvl="1"/>
            <a:r>
              <a:rPr lang="es-CL" dirty="0" smtClean="0"/>
              <a:t>Hemorragia masiva.</a:t>
            </a:r>
          </a:p>
          <a:p>
            <a:pPr lvl="1"/>
            <a:r>
              <a:rPr lang="es-CL" dirty="0" err="1" smtClean="0"/>
              <a:t>Laringoespasmo</a:t>
            </a:r>
            <a:r>
              <a:rPr lang="es-CL" dirty="0" smtClean="0"/>
              <a:t>. </a:t>
            </a:r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Anesthesia-related</a:t>
            </a:r>
            <a:r>
              <a:rPr lang="es-CL" dirty="0" smtClean="0"/>
              <a:t> </a:t>
            </a:r>
            <a:r>
              <a:rPr lang="es-CL" dirty="0" err="1" smtClean="0"/>
              <a:t>complications</a:t>
            </a:r>
            <a:r>
              <a:rPr lang="es-CL" dirty="0" smtClean="0"/>
              <a:t> in </a:t>
            </a:r>
            <a:r>
              <a:rPr lang="es-CL" dirty="0" err="1" smtClean="0"/>
              <a:t>children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CL" sz="2800" dirty="0" smtClean="0"/>
          </a:p>
          <a:p>
            <a:endParaRPr lang="es-CL" sz="1800" dirty="0"/>
          </a:p>
          <a:p>
            <a:endParaRPr lang="es-CL" sz="1800" dirty="0" smtClean="0"/>
          </a:p>
          <a:p>
            <a:endParaRPr lang="es-CL" sz="1800" dirty="0"/>
          </a:p>
          <a:p>
            <a:endParaRPr lang="es-CL" sz="1800" dirty="0" smtClean="0"/>
          </a:p>
          <a:p>
            <a:endParaRPr lang="es-CL" sz="1800" dirty="0"/>
          </a:p>
          <a:p>
            <a:endParaRPr lang="es-CL" sz="1800" dirty="0" smtClean="0"/>
          </a:p>
          <a:p>
            <a:endParaRPr lang="es-CL" sz="1800" dirty="0"/>
          </a:p>
          <a:p>
            <a:endParaRPr lang="es-CL" sz="1800" dirty="0" smtClean="0"/>
          </a:p>
          <a:p>
            <a:endParaRPr lang="es-CL" sz="1800" dirty="0"/>
          </a:p>
          <a:p>
            <a:endParaRPr lang="es-CL" sz="1800" dirty="0" smtClean="0"/>
          </a:p>
          <a:p>
            <a:endParaRPr lang="es-CL" sz="1800" dirty="0"/>
          </a:p>
          <a:p>
            <a:endParaRPr lang="es-CL" sz="1800" dirty="0" smtClean="0"/>
          </a:p>
          <a:p>
            <a:r>
              <a:rPr lang="es-CL" sz="1800" dirty="0" smtClean="0"/>
              <a:t>M.E.J</a:t>
            </a:r>
            <a:r>
              <a:rPr lang="es-CL" sz="1800" dirty="0"/>
              <a:t>. ANESTH 18 (5), </a:t>
            </a:r>
            <a:r>
              <a:rPr lang="es-CL" sz="1800" dirty="0" smtClean="0"/>
              <a:t>2006</a:t>
            </a:r>
            <a:endParaRPr lang="es-CL" sz="1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745126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4868027" cy="221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01008"/>
            <a:ext cx="771673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Complicaciones </a:t>
            </a:r>
            <a:r>
              <a:rPr lang="es-CL" dirty="0" err="1" smtClean="0"/>
              <a:t>intraoperatorias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8948358" cy="429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358" y="5544616"/>
            <a:ext cx="897564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Complicaciones post-operatorias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23" y="2204864"/>
            <a:ext cx="9046397" cy="367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Generalidades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7288"/>
            <a:ext cx="4572000" cy="362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8238" y="2564904"/>
            <a:ext cx="4582274" cy="34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Evaluación preoperatoria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La evaluación de un niño para cirugía electiva suele no ser complicada.</a:t>
            </a:r>
          </a:p>
          <a:p>
            <a:r>
              <a:rPr lang="es-CL" dirty="0" smtClean="0"/>
              <a:t>La mayoría puede realizarse minutos antes de la cirugía.</a:t>
            </a:r>
          </a:p>
          <a:p>
            <a:r>
              <a:rPr lang="es-CL" dirty="0" smtClean="0"/>
              <a:t>Algunas condiciones pudieran hacer necesario una evaluación pre-operatoria más programada.</a:t>
            </a:r>
          </a:p>
          <a:p>
            <a:pPr lvl="1"/>
            <a:r>
              <a:rPr lang="es-CL" dirty="0" smtClean="0"/>
              <a:t>No existen guías universales al respecto.</a:t>
            </a:r>
            <a:endParaRPr lang="es-C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Evaluación pre-operatoria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69504"/>
            <a:ext cx="8153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Validar la salud del niño para asegurar que no está demasiado enfermo para recibir anestesia.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Determinar si el niño con una enfermedad crónica está en condición óptima para la anestesia.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Asegurar que el niño no tiene una condición que requiera preparación preoperatoria específica. (HM)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Cumplimiento de guías como el ayuno.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644008" y="6237312"/>
            <a:ext cx="3690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err="1"/>
              <a:t>Eur</a:t>
            </a:r>
            <a:r>
              <a:rPr lang="es-CL" dirty="0"/>
              <a:t> J </a:t>
            </a:r>
            <a:r>
              <a:rPr lang="es-CL" dirty="0" err="1"/>
              <a:t>Anaesthesiol</a:t>
            </a:r>
            <a:r>
              <a:rPr lang="es-CL" dirty="0"/>
              <a:t> 2013; 30:645–650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80109"/>
            <a:ext cx="8409690" cy="292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Medicaciones para condiciones pre-existentes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s-CL" dirty="0" smtClean="0"/>
              <a:t>La mayoría de los medicamentos no deben ser suspendidos el día de la cirugía.</a:t>
            </a:r>
          </a:p>
          <a:p>
            <a:pPr lvl="1"/>
            <a:r>
              <a:rPr lang="es-CL" dirty="0" err="1" smtClean="0"/>
              <a:t>Anticonvulsivantes</a:t>
            </a:r>
            <a:r>
              <a:rPr lang="es-CL" dirty="0" smtClean="0"/>
              <a:t>, anti-reflujo, y antiasmáticos.</a:t>
            </a:r>
          </a:p>
          <a:p>
            <a:r>
              <a:rPr lang="es-CL" dirty="0" smtClean="0"/>
              <a:t>Medicamentos que deben ser suspendidos:</a:t>
            </a:r>
          </a:p>
          <a:p>
            <a:pPr lvl="1"/>
            <a:r>
              <a:rPr lang="es-CL" dirty="0" err="1" smtClean="0"/>
              <a:t>Warfarina</a:t>
            </a:r>
            <a:r>
              <a:rPr lang="es-CL" dirty="0" smtClean="0"/>
              <a:t> y aspirina (7 a 10 días previo)</a:t>
            </a:r>
          </a:p>
          <a:p>
            <a:pPr lvl="1"/>
            <a:r>
              <a:rPr lang="es-CL" dirty="0" smtClean="0"/>
              <a:t>Hierbas medicinales (</a:t>
            </a:r>
            <a:r>
              <a:rPr lang="es-CL" dirty="0" err="1" smtClean="0"/>
              <a:t>garlic</a:t>
            </a:r>
            <a:r>
              <a:rPr lang="es-CL" dirty="0" smtClean="0"/>
              <a:t>, </a:t>
            </a:r>
            <a:r>
              <a:rPr lang="es-CL" dirty="0" err="1" smtClean="0"/>
              <a:t>ginger</a:t>
            </a:r>
            <a:r>
              <a:rPr lang="es-CL" dirty="0" smtClean="0"/>
              <a:t>, </a:t>
            </a:r>
            <a:r>
              <a:rPr lang="es-CL" dirty="0" err="1" smtClean="0"/>
              <a:t>ginseng</a:t>
            </a:r>
            <a:r>
              <a:rPr lang="es-CL" dirty="0" smtClean="0"/>
              <a:t>, </a:t>
            </a:r>
            <a:r>
              <a:rPr lang="es-CL" dirty="0" err="1" smtClean="0"/>
              <a:t>Gingko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IECA</a:t>
            </a:r>
          </a:p>
          <a:p>
            <a:r>
              <a:rPr lang="es-CL" dirty="0" smtClean="0"/>
              <a:t>Medicamentos que no deben ser suspendidos bruscamente:</a:t>
            </a:r>
          </a:p>
          <a:p>
            <a:pPr lvl="1"/>
            <a:r>
              <a:rPr lang="es-CL" dirty="0" err="1" smtClean="0"/>
              <a:t>Clonidina</a:t>
            </a:r>
            <a:r>
              <a:rPr lang="es-CL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Alergias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Raramente se conoce la naturaleza o el tipo de reacción alérgica.</a:t>
            </a:r>
          </a:p>
          <a:p>
            <a:r>
              <a:rPr lang="es-CL" dirty="0" smtClean="0"/>
              <a:t>Reacciones </a:t>
            </a:r>
            <a:r>
              <a:rPr lang="es-CL" dirty="0" err="1" smtClean="0"/>
              <a:t>anafilactoides</a:t>
            </a:r>
            <a:r>
              <a:rPr lang="es-CL" dirty="0" smtClean="0"/>
              <a:t> a medicamentos (urticaria y </a:t>
            </a:r>
            <a:r>
              <a:rPr lang="es-CL" dirty="0" err="1" smtClean="0"/>
              <a:t>angioedema</a:t>
            </a:r>
            <a:r>
              <a:rPr lang="es-CL" dirty="0" smtClean="0"/>
              <a:t>, </a:t>
            </a:r>
            <a:r>
              <a:rPr lang="es-CL" dirty="0" err="1" smtClean="0"/>
              <a:t>broncoespasmo</a:t>
            </a:r>
            <a:r>
              <a:rPr lang="es-CL" dirty="0" smtClean="0"/>
              <a:t>)</a:t>
            </a:r>
          </a:p>
          <a:p>
            <a:r>
              <a:rPr lang="es-CL" dirty="0" smtClean="0"/>
              <a:t>Reportar si hubieron estudios posteriores al evento. </a:t>
            </a:r>
          </a:p>
          <a:p>
            <a:r>
              <a:rPr lang="es-CL" dirty="0" smtClean="0"/>
              <a:t>Estado actual del evento.</a:t>
            </a:r>
            <a:endParaRPr lang="es-C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Alergias no medicamentosas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Látex:</a:t>
            </a:r>
          </a:p>
          <a:p>
            <a:pPr lvl="1"/>
            <a:r>
              <a:rPr lang="es-CL" dirty="0" smtClean="0"/>
              <a:t>Es la más común.</a:t>
            </a:r>
          </a:p>
          <a:p>
            <a:pPr lvl="1"/>
            <a:r>
              <a:rPr lang="es-CL" dirty="0" smtClean="0"/>
              <a:t>Frecuente en niños con antecedente de espina bífida.</a:t>
            </a:r>
          </a:p>
          <a:p>
            <a:pPr lvl="1"/>
            <a:r>
              <a:rPr lang="es-CL" dirty="0" smtClean="0"/>
              <a:t>Anormalidades congénitas urológicas. </a:t>
            </a:r>
          </a:p>
          <a:p>
            <a:pPr lvl="1"/>
            <a:r>
              <a:rPr lang="es-CL" dirty="0" smtClean="0"/>
              <a:t>Mas de 5 cirugías.</a:t>
            </a:r>
          </a:p>
          <a:p>
            <a:pPr lvl="1"/>
            <a:r>
              <a:rPr lang="es-CL" dirty="0" smtClean="0"/>
              <a:t>La reacción parte 25 a 290min luego de la inducción, cuando los guantes toman contacto con las mucosas </a:t>
            </a:r>
          </a:p>
          <a:p>
            <a:pPr lvl="1"/>
            <a:endParaRPr lang="es-CL" dirty="0"/>
          </a:p>
        </p:txBody>
      </p:sp>
      <p:pic>
        <p:nvPicPr>
          <p:cNvPr id="32770" name="Picture 2" descr="http://2.bp.blogspot.com/_Yb1bTkWpTug/Sx42BWUwSUI/AAAAAAAAARE/hYdMJd60Ric/s640/image_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076824"/>
            <a:ext cx="3810000" cy="1781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Situaciones específicas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s-CL" dirty="0" err="1" smtClean="0"/>
              <a:t>Respiartorias</a:t>
            </a:r>
            <a:r>
              <a:rPr lang="es-CL" dirty="0" smtClean="0"/>
              <a:t>:</a:t>
            </a:r>
          </a:p>
          <a:p>
            <a:pPr lvl="1"/>
            <a:r>
              <a:rPr lang="es-CL" dirty="0" smtClean="0"/>
              <a:t>Infección  del tracto respiratorio superior:</a:t>
            </a:r>
          </a:p>
          <a:p>
            <a:pPr lvl="2"/>
            <a:r>
              <a:rPr lang="es-CL" dirty="0" smtClean="0"/>
              <a:t>Pueden recibir anestesia dependiendo de los </a:t>
            </a:r>
            <a:r>
              <a:rPr lang="es-CL" dirty="0" err="1" smtClean="0"/>
              <a:t>hallasgos</a:t>
            </a:r>
            <a:r>
              <a:rPr lang="es-CL" dirty="0" smtClean="0"/>
              <a:t> de historia y examen físico.</a:t>
            </a:r>
            <a:endParaRPr lang="es-CL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429000"/>
            <a:ext cx="657931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1.bp.blogspot.com/_Jd2zdiH5AUU/SLtco7nQGTI/AAAAAAAAAKw/NqCCDZto2-w/s400/pneumonia+myc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0"/>
            <a:ext cx="2699792" cy="2024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Asma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Incidencia 10% en niños en USA.</a:t>
            </a:r>
          </a:p>
          <a:p>
            <a:r>
              <a:rPr lang="es-CL" dirty="0" smtClean="0"/>
              <a:t>Se debe valorar la estabilidad de los síntomas.</a:t>
            </a:r>
          </a:p>
          <a:p>
            <a:pPr lvl="1"/>
            <a:r>
              <a:rPr lang="es-CL" dirty="0" smtClean="0"/>
              <a:t>Historia de descompensaciones frecuentes.</a:t>
            </a:r>
          </a:p>
          <a:p>
            <a:pPr lvl="1"/>
            <a:r>
              <a:rPr lang="es-CL" dirty="0" smtClean="0"/>
              <a:t>Historia de hospitalizaciones recientes.</a:t>
            </a:r>
          </a:p>
          <a:p>
            <a:pPr lvl="1"/>
            <a:r>
              <a:rPr lang="es-CL" dirty="0" smtClean="0"/>
              <a:t>Historia de hospitalización en UCI.</a:t>
            </a:r>
          </a:p>
          <a:p>
            <a:r>
              <a:rPr lang="es-CL" dirty="0" smtClean="0"/>
              <a:t>Si un paciente sibila en el pre-operatorio</a:t>
            </a:r>
          </a:p>
          <a:p>
            <a:pPr lvl="1"/>
            <a:r>
              <a:rPr lang="es-CL" dirty="0" smtClean="0"/>
              <a:t>B2: si ceden las </a:t>
            </a:r>
            <a:r>
              <a:rPr lang="es-CL" dirty="0" err="1" smtClean="0"/>
              <a:t>sibilancias</a:t>
            </a:r>
            <a:r>
              <a:rPr lang="es-CL" dirty="0" smtClean="0"/>
              <a:t>, proceder con cirugía. </a:t>
            </a:r>
          </a:p>
          <a:p>
            <a:pPr lvl="1"/>
            <a:r>
              <a:rPr lang="es-CL" dirty="0" smtClean="0"/>
              <a:t>B2: si no ceden, el paciente requiere optimizar su terapia previo a cirugía. </a:t>
            </a:r>
          </a:p>
          <a:p>
            <a:pPr lvl="1"/>
            <a:endParaRPr lang="es-C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Apnea obstructiva del sueño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Constituye la primera indicación de </a:t>
            </a:r>
            <a:r>
              <a:rPr lang="es-CL" dirty="0" err="1" smtClean="0"/>
              <a:t>adeno-amigdalectomía</a:t>
            </a:r>
            <a:r>
              <a:rPr lang="es-CL" dirty="0" smtClean="0"/>
              <a:t> en niños.</a:t>
            </a:r>
          </a:p>
          <a:p>
            <a:pPr lvl="1"/>
            <a:r>
              <a:rPr lang="es-CL" dirty="0" smtClean="0"/>
              <a:t>Sensibilidad a los </a:t>
            </a:r>
            <a:r>
              <a:rPr lang="es-CL" dirty="0" err="1" smtClean="0"/>
              <a:t>opioides</a:t>
            </a:r>
            <a:r>
              <a:rPr lang="es-CL" dirty="0" smtClean="0"/>
              <a:t>.</a:t>
            </a:r>
          </a:p>
          <a:p>
            <a:pPr lvl="1"/>
            <a:r>
              <a:rPr lang="es-CL" dirty="0" smtClean="0"/>
              <a:t>Necesidad de hospitalización post-operatoria. </a:t>
            </a:r>
          </a:p>
          <a:p>
            <a:pPr lvl="1"/>
            <a:r>
              <a:rPr lang="es-CL" dirty="0" smtClean="0"/>
              <a:t>Riesgo de complicaciones respiratorias aumentado.</a:t>
            </a:r>
          </a:p>
          <a:p>
            <a:r>
              <a:rPr lang="es-CL" dirty="0" err="1" smtClean="0"/>
              <a:t>Polisomnografía</a:t>
            </a:r>
            <a:r>
              <a:rPr lang="es-CL" dirty="0" smtClean="0"/>
              <a:t> y oximetría nocturna. </a:t>
            </a:r>
          </a:p>
          <a:p>
            <a:r>
              <a:rPr lang="es-CL" dirty="0" smtClean="0"/>
              <a:t>Signos clínicos son SDAHA, enuresis, mal rendimiento </a:t>
            </a:r>
            <a:r>
              <a:rPr lang="es-CL" dirty="0" err="1" smtClean="0"/>
              <a:t>academico</a:t>
            </a:r>
            <a:r>
              <a:rPr lang="es-CL" dirty="0" smtClean="0"/>
              <a:t>, anomalías genéticas.</a:t>
            </a:r>
          </a:p>
          <a:p>
            <a:pPr lvl="1"/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Generalidades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0" y="1484784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Indicaciones para admisión nocturna de niños con SAOS:</a:t>
            </a:r>
          </a:p>
          <a:p>
            <a:pPr lvl="1"/>
            <a:r>
              <a:rPr lang="es-CL" dirty="0" smtClean="0"/>
              <a:t>&lt;3 años.</a:t>
            </a:r>
          </a:p>
          <a:p>
            <a:pPr lvl="1"/>
            <a:r>
              <a:rPr lang="es-CL" dirty="0" smtClean="0"/>
              <a:t>SAOS severo (</a:t>
            </a:r>
            <a:r>
              <a:rPr lang="es-CL" dirty="0" err="1" smtClean="0"/>
              <a:t>Sat</a:t>
            </a:r>
            <a:r>
              <a:rPr lang="es-CL" dirty="0"/>
              <a:t> </a:t>
            </a:r>
            <a:r>
              <a:rPr lang="es-CL" dirty="0" smtClean="0"/>
              <a:t>O2 &lt;80% o IR &gt;40%).</a:t>
            </a:r>
          </a:p>
          <a:p>
            <a:pPr lvl="1"/>
            <a:r>
              <a:rPr lang="es-CL" dirty="0" smtClean="0"/>
              <a:t>Complicaciones cardiacas como HVD.</a:t>
            </a:r>
          </a:p>
          <a:p>
            <a:pPr lvl="1"/>
            <a:r>
              <a:rPr lang="es-CL" dirty="0" smtClean="0"/>
              <a:t>Mal incremento ponderal.</a:t>
            </a:r>
          </a:p>
          <a:p>
            <a:pPr lvl="1"/>
            <a:r>
              <a:rPr lang="es-CL" dirty="0" smtClean="0"/>
              <a:t>Obesidad </a:t>
            </a:r>
          </a:p>
          <a:p>
            <a:pPr lvl="1"/>
            <a:r>
              <a:rPr lang="es-CL" dirty="0" err="1" smtClean="0"/>
              <a:t>Prematurez</a:t>
            </a:r>
            <a:endParaRPr lang="es-CL" dirty="0"/>
          </a:p>
          <a:p>
            <a:pPr lvl="1"/>
            <a:r>
              <a:rPr lang="es-CL" dirty="0" smtClean="0"/>
              <a:t>IRA reciente</a:t>
            </a:r>
          </a:p>
          <a:p>
            <a:pPr lvl="1"/>
            <a:r>
              <a:rPr lang="es-CL" dirty="0" smtClean="0"/>
              <a:t>Síndromes hipotónicos, anomalías genéticas.</a:t>
            </a:r>
          </a:p>
          <a:p>
            <a:pPr lvl="1"/>
            <a:r>
              <a:rPr lang="es-CL" dirty="0" smtClean="0"/>
              <a:t>Cardiopatías congénitas.</a:t>
            </a:r>
            <a:endParaRPr lang="es-CL" dirty="0"/>
          </a:p>
        </p:txBody>
      </p:sp>
      <p:pic>
        <p:nvPicPr>
          <p:cNvPr id="28674" name="Picture 2" descr="http://durmiendomejor.com/sistema/wp-content/uploads/2013/02/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299695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Vía aérea.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Si la vía aérea de un niño se ve normal, entonces probablemente lo es.</a:t>
            </a:r>
          </a:p>
          <a:p>
            <a:r>
              <a:rPr lang="es-CL" dirty="0" smtClean="0"/>
              <a:t>Maniobras de examen físico útiles.</a:t>
            </a:r>
          </a:p>
          <a:p>
            <a:pPr lvl="1"/>
            <a:r>
              <a:rPr lang="es-CL" dirty="0" smtClean="0"/>
              <a:t>Apertura bucal, sacar la lengua, extensión del cuello. </a:t>
            </a:r>
          </a:p>
        </p:txBody>
      </p:sp>
      <p:pic>
        <p:nvPicPr>
          <p:cNvPr id="27652" name="Picture 4" descr="http://www.doctoramorovic.cl/fotosSecciones/fisuraLabio/Original%20Fil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35803"/>
            <a:ext cx="3635896" cy="2722197"/>
          </a:xfrm>
          <a:prstGeom prst="rect">
            <a:avLst/>
          </a:prstGeom>
          <a:noFill/>
        </p:spPr>
      </p:pic>
      <p:pic>
        <p:nvPicPr>
          <p:cNvPr id="27654" name="Picture 6" descr="http://www.anestesiaenmexico.org/SUPLEMENTO/2005-Sup1/013_clip_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076824"/>
            <a:ext cx="2695575" cy="1781176"/>
          </a:xfrm>
          <a:prstGeom prst="rect">
            <a:avLst/>
          </a:prstGeom>
          <a:noFill/>
        </p:spPr>
      </p:pic>
      <p:pic>
        <p:nvPicPr>
          <p:cNvPr id="27656" name="Picture 8" descr="http://gsdl.bvs.sld.cu/greenstone/collect/pediatra/index/assoc/HASH2870.dir/fig04a5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005064"/>
            <a:ext cx="2266950" cy="169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Vía aérea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CL" dirty="0" err="1" smtClean="0"/>
              <a:t>Tracher</a:t>
            </a:r>
            <a:r>
              <a:rPr lang="es-CL" dirty="0" smtClean="0"/>
              <a:t> Collins: incrementa la dificultad en la medida que crecen</a:t>
            </a:r>
          </a:p>
          <a:p>
            <a:endParaRPr lang="es-CL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800600" y="2132856"/>
            <a:ext cx="3886200" cy="3581400"/>
          </a:xfrm>
        </p:spPr>
        <p:txBody>
          <a:bodyPr/>
          <a:lstStyle/>
          <a:p>
            <a:r>
              <a:rPr lang="es-CL" dirty="0" smtClean="0"/>
              <a:t>Pierre </a:t>
            </a:r>
            <a:r>
              <a:rPr lang="es-CL" dirty="0" err="1" smtClean="0"/>
              <a:t>Robin</a:t>
            </a:r>
            <a:r>
              <a:rPr lang="es-CL" dirty="0" smtClean="0"/>
              <a:t>: caracterizado por </a:t>
            </a:r>
            <a:r>
              <a:rPr lang="es-CL" dirty="0" err="1" smtClean="0"/>
              <a:t>micrognatia</a:t>
            </a:r>
            <a:r>
              <a:rPr lang="es-CL" dirty="0" smtClean="0"/>
              <a:t>, pero que deja de ser difícil en la medida que crece el niño.</a:t>
            </a:r>
          </a:p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484784"/>
            <a:ext cx="3886200" cy="640080"/>
          </a:xfrm>
        </p:spPr>
        <p:txBody>
          <a:bodyPr/>
          <a:lstStyle/>
          <a:p>
            <a:r>
              <a:rPr lang="es-CL" dirty="0" err="1" smtClean="0"/>
              <a:t>Tracher</a:t>
            </a:r>
            <a:r>
              <a:rPr lang="es-CL" dirty="0" smtClean="0"/>
              <a:t> Collins</a:t>
            </a:r>
            <a:endParaRPr lang="es-CL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484784"/>
            <a:ext cx="3886200" cy="640080"/>
          </a:xfrm>
        </p:spPr>
        <p:txBody>
          <a:bodyPr/>
          <a:lstStyle/>
          <a:p>
            <a:r>
              <a:rPr lang="es-CL" dirty="0" smtClean="0"/>
              <a:t>Pierre </a:t>
            </a:r>
            <a:r>
              <a:rPr lang="es-CL" dirty="0" err="1" smtClean="0"/>
              <a:t>Robin</a:t>
            </a:r>
            <a:endParaRPr lang="es-CL" dirty="0"/>
          </a:p>
        </p:txBody>
      </p:sp>
      <p:pic>
        <p:nvPicPr>
          <p:cNvPr id="8" name="Picture 2" descr="http://www.craniofacial.net/Content/gallery/12905/1290577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3324225" cy="2190750"/>
          </a:xfrm>
          <a:prstGeom prst="rect">
            <a:avLst/>
          </a:prstGeom>
          <a:noFill/>
        </p:spPr>
      </p:pic>
      <p:pic>
        <p:nvPicPr>
          <p:cNvPr id="56322" name="Picture 2" descr="http://www.craniofacial.net/Content/gallery/12905/12905756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797152"/>
            <a:ext cx="3960440" cy="2178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Vía aérea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Utilidad del </a:t>
            </a:r>
            <a:r>
              <a:rPr lang="es-CL" dirty="0" err="1" smtClean="0"/>
              <a:t>Mallampati</a:t>
            </a:r>
            <a:r>
              <a:rPr lang="es-CL" dirty="0" smtClean="0"/>
              <a:t> u otras escalas:</a:t>
            </a:r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Sin utilidad en predecir la vía aérea </a:t>
            </a:r>
            <a:r>
              <a:rPr lang="es-CL" dirty="0" err="1" smtClean="0"/>
              <a:t>dificil</a:t>
            </a:r>
            <a:r>
              <a:rPr lang="es-CL" dirty="0" smtClean="0"/>
              <a:t> en niños. </a:t>
            </a:r>
          </a:p>
          <a:p>
            <a:pPr lvl="1"/>
            <a:endParaRPr lang="es-CL" dirty="0" smtClean="0"/>
          </a:p>
          <a:p>
            <a:pPr lvl="1"/>
            <a:r>
              <a:rPr lang="es-CL" dirty="0" smtClean="0"/>
              <a:t>Tiene más utilidad describir un defecto o una limitación en una de las maniobras antes mencionadas, que asignar una escala. </a:t>
            </a:r>
            <a:endParaRPr lang="es-C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Consideraciones en Parálisis cerebral.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Resultante de injuria </a:t>
            </a:r>
            <a:r>
              <a:rPr lang="es-CL" dirty="0" err="1" smtClean="0"/>
              <a:t>gestacional</a:t>
            </a:r>
            <a:r>
              <a:rPr lang="es-CL" dirty="0" smtClean="0"/>
              <a:t> temprana, ocurriendo más </a:t>
            </a:r>
            <a:r>
              <a:rPr lang="es-CL" dirty="0" err="1" smtClean="0"/>
              <a:t>comunmente</a:t>
            </a:r>
            <a:r>
              <a:rPr lang="es-CL" dirty="0" smtClean="0"/>
              <a:t> en infantes de bajo peso o </a:t>
            </a:r>
            <a:r>
              <a:rPr lang="es-CL" dirty="0" err="1" smtClean="0"/>
              <a:t>preterminos</a:t>
            </a:r>
            <a:r>
              <a:rPr lang="es-CL" dirty="0" smtClean="0"/>
              <a:t>. </a:t>
            </a:r>
          </a:p>
          <a:p>
            <a:r>
              <a:rPr lang="es-CL" dirty="0" smtClean="0"/>
              <a:t>Presentan convulsiones.</a:t>
            </a:r>
          </a:p>
          <a:p>
            <a:r>
              <a:rPr lang="es-CL" dirty="0" err="1" smtClean="0"/>
              <a:t>Dis</a:t>
            </a:r>
            <a:r>
              <a:rPr lang="es-CL" dirty="0" smtClean="0"/>
              <a:t>-autonomías: propensos a HTA.</a:t>
            </a:r>
          </a:p>
          <a:p>
            <a:r>
              <a:rPr lang="es-CL" dirty="0" smtClean="0"/>
              <a:t>Trastornos de deglución: propensos a aspiración. </a:t>
            </a:r>
          </a:p>
          <a:p>
            <a:r>
              <a:rPr lang="es-CL" dirty="0" smtClean="0"/>
              <a:t>Requieren de preparación respiratoria previa. </a:t>
            </a:r>
            <a:endParaRPr lang="es-C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Prematurez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s-CL" dirty="0" smtClean="0"/>
              <a:t>Son el grupo más propenso a complicaciones </a:t>
            </a:r>
            <a:r>
              <a:rPr lang="es-CL" dirty="0" err="1" smtClean="0"/>
              <a:t>cardio</a:t>
            </a:r>
            <a:r>
              <a:rPr lang="es-CL" dirty="0" smtClean="0"/>
              <a:t>-respiratorias </a:t>
            </a:r>
            <a:r>
              <a:rPr lang="es-CL" dirty="0" err="1" smtClean="0"/>
              <a:t>perioperatorias</a:t>
            </a:r>
            <a:r>
              <a:rPr lang="es-CL" dirty="0" smtClean="0"/>
              <a:t>.</a:t>
            </a:r>
          </a:p>
          <a:p>
            <a:r>
              <a:rPr lang="es-CL" dirty="0" smtClean="0"/>
              <a:t>El riesgo de apnea en menor de 60 semanas de EPC</a:t>
            </a:r>
          </a:p>
          <a:p>
            <a:r>
              <a:rPr lang="es-CL" dirty="0" smtClean="0"/>
              <a:t>Todos pueden sufrirla independiente de si tuvieron o no historia de apneas. </a:t>
            </a:r>
          </a:p>
          <a:p>
            <a:r>
              <a:rPr lang="es-CL" dirty="0" smtClean="0"/>
              <a:t>Factores agravantes en esta edad: </a:t>
            </a:r>
            <a:r>
              <a:rPr lang="es-CL" dirty="0" err="1" smtClean="0"/>
              <a:t>Hb</a:t>
            </a:r>
            <a:r>
              <a:rPr lang="es-CL" dirty="0" smtClean="0"/>
              <a:t>&lt;10.</a:t>
            </a:r>
          </a:p>
          <a:p>
            <a:pPr lvl="1"/>
            <a:r>
              <a:rPr lang="es-CL" dirty="0" smtClean="0"/>
              <a:t>RNPT&gt;55 semanas ASA 1</a:t>
            </a:r>
          </a:p>
          <a:p>
            <a:pPr lvl="1"/>
            <a:r>
              <a:rPr lang="es-CL" dirty="0" smtClean="0"/>
              <a:t>RNPT&gt;60 semanas ASA 2</a:t>
            </a:r>
            <a:endParaRPr lang="es-C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Prematurez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Para reducir el riesgo de apnea </a:t>
            </a:r>
            <a:r>
              <a:rPr lang="es-CL" dirty="0" err="1" smtClean="0"/>
              <a:t>perioperatoria</a:t>
            </a:r>
            <a:r>
              <a:rPr lang="es-CL" dirty="0" smtClean="0"/>
              <a:t>:</a:t>
            </a:r>
          </a:p>
          <a:p>
            <a:pPr lvl="1"/>
            <a:r>
              <a:rPr lang="es-CL" dirty="0" smtClean="0"/>
              <a:t>Anestesia regional .</a:t>
            </a:r>
          </a:p>
          <a:p>
            <a:pPr lvl="1"/>
            <a:r>
              <a:rPr lang="es-CL" dirty="0" err="1" smtClean="0"/>
              <a:t>Cafeina</a:t>
            </a:r>
            <a:r>
              <a:rPr lang="es-CL" dirty="0" smtClean="0"/>
              <a:t> intravenosa (10mg/kg)</a:t>
            </a:r>
          </a:p>
          <a:p>
            <a:pPr lvl="1"/>
            <a:r>
              <a:rPr lang="es-CL" dirty="0" smtClean="0"/>
              <a:t>Evitar los sedantes. </a:t>
            </a:r>
          </a:p>
          <a:p>
            <a:pPr lvl="1"/>
            <a:endParaRPr lang="es-CL" dirty="0"/>
          </a:p>
          <a:p>
            <a:r>
              <a:rPr lang="es-CL" dirty="0" smtClean="0"/>
              <a:t>Ninguna garantiza la apnea post-operatoria, por ello deben ser monitorizados al menos 12 hrs antes del alta. </a:t>
            </a:r>
            <a:endParaRPr lang="es-C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Obesidad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Condición médica que lleva consigo algunas otras disfunciones:</a:t>
            </a:r>
          </a:p>
          <a:p>
            <a:pPr lvl="1"/>
            <a:r>
              <a:rPr lang="es-CL" dirty="0" smtClean="0"/>
              <a:t>Enfermedad </a:t>
            </a:r>
            <a:r>
              <a:rPr lang="es-CL" dirty="0" err="1" smtClean="0"/>
              <a:t>cardio</a:t>
            </a:r>
            <a:r>
              <a:rPr lang="es-CL" dirty="0" smtClean="0"/>
              <a:t>-respiratoria derivada de SAOS.</a:t>
            </a:r>
          </a:p>
          <a:p>
            <a:pPr lvl="1"/>
            <a:r>
              <a:rPr lang="es-CL" dirty="0" smtClean="0"/>
              <a:t>Diabetes.</a:t>
            </a:r>
          </a:p>
          <a:p>
            <a:pPr lvl="1"/>
            <a:r>
              <a:rPr lang="es-CL" dirty="0" smtClean="0"/>
              <a:t>Anomalías </a:t>
            </a:r>
            <a:r>
              <a:rPr lang="es-CL" dirty="0" err="1" smtClean="0"/>
              <a:t>musculoesqueléticas</a:t>
            </a:r>
            <a:r>
              <a:rPr lang="es-CL" dirty="0" smtClean="0"/>
              <a:t>.</a:t>
            </a:r>
          </a:p>
          <a:p>
            <a:r>
              <a:rPr lang="es-CL" dirty="0" smtClean="0"/>
              <a:t>La vía aérea no suele ser </a:t>
            </a:r>
            <a:r>
              <a:rPr lang="es-CL" dirty="0" err="1" smtClean="0"/>
              <a:t>dificil</a:t>
            </a:r>
            <a:r>
              <a:rPr lang="es-CL" dirty="0" smtClean="0"/>
              <a:t>. </a:t>
            </a:r>
          </a:p>
          <a:p>
            <a:r>
              <a:rPr lang="es-CL" dirty="0" smtClean="0"/>
              <a:t>Requieren admisión para control del dolor y monitoreo de complicaciones </a:t>
            </a:r>
            <a:r>
              <a:rPr lang="es-CL" dirty="0" err="1" smtClean="0"/>
              <a:t>cardio</a:t>
            </a:r>
            <a:r>
              <a:rPr lang="es-CL" dirty="0" smtClean="0"/>
              <a:t>-respiratorias. </a:t>
            </a:r>
            <a:endParaRPr lang="es-C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Exámenes complementarios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Pocos exámenes de laboratorio son requeridos para niños sanos sometidos a cirugía electiva. </a:t>
            </a:r>
          </a:p>
          <a:p>
            <a:r>
              <a:rPr lang="es-CL" dirty="0" smtClean="0"/>
              <a:t>Hemoglobina y P. coagulación para cirugía ORL.</a:t>
            </a:r>
          </a:p>
          <a:p>
            <a:pPr lvl="1"/>
            <a:r>
              <a:rPr lang="es-CL" dirty="0" smtClean="0"/>
              <a:t>No hay evidencia que sustente esta conducta.</a:t>
            </a:r>
          </a:p>
          <a:p>
            <a:endParaRPr lang="es-CL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Exámenes complementarios.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Hemoglobina:</a:t>
            </a:r>
          </a:p>
          <a:p>
            <a:pPr lvl="1"/>
            <a:r>
              <a:rPr lang="es-CL" dirty="0" smtClean="0"/>
              <a:t>Lactantes menores de 6 meses.</a:t>
            </a:r>
          </a:p>
          <a:p>
            <a:pPr lvl="1"/>
            <a:r>
              <a:rPr lang="es-CL" dirty="0" smtClean="0"/>
              <a:t>Niños con enfermedades crónicas. (Cáncer).</a:t>
            </a:r>
          </a:p>
          <a:p>
            <a:pPr lvl="1"/>
            <a:r>
              <a:rPr lang="es-CL" dirty="0" smtClean="0"/>
              <a:t>Niños con hemoglobinopatías.</a:t>
            </a:r>
          </a:p>
          <a:p>
            <a:pPr lvl="1"/>
            <a:r>
              <a:rPr lang="es-CL" dirty="0" smtClean="0"/>
              <a:t>Aquellos en los que se espera pérdida de sangre con necesidad de transfusión. </a:t>
            </a:r>
          </a:p>
          <a:p>
            <a:r>
              <a:rPr lang="es-CL" dirty="0" err="1" smtClean="0"/>
              <a:t>Urocultivo</a:t>
            </a:r>
            <a:r>
              <a:rPr lang="es-CL" dirty="0" smtClean="0"/>
              <a:t>:</a:t>
            </a:r>
          </a:p>
          <a:p>
            <a:pPr lvl="1"/>
            <a:r>
              <a:rPr lang="es-CL" dirty="0" smtClean="0"/>
              <a:t>Niños sometidos a cirugía urológica. 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Diferencias anatómicas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http://www.anestesiar.org/WP/uploads/2011/12/RS_PediatricAirway-245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2333625" cy="2857500"/>
          </a:xfrm>
          <a:prstGeom prst="rect">
            <a:avLst/>
          </a:prstGeom>
          <a:noFill/>
        </p:spPr>
      </p:pic>
      <p:pic>
        <p:nvPicPr>
          <p:cNvPr id="1028" name="Picture 4" descr="http://www.scartd.org/images/Image4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92896"/>
            <a:ext cx="5638133" cy="2498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FIN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9458" name="Picture 2" descr="http://www.ciudadimagenes.com/imagenes/imagenes/bbc4e905d47193dc3c98cb44e6a237f79%20bebe%20morri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4876800" cy="4619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 in pediatric anesthesia. Pediatric </a:t>
            </a:r>
            <a:r>
              <a:rPr lang="en-US" dirty="0"/>
              <a:t>Anesthesia 21 (2011) </a:t>
            </a:r>
            <a:r>
              <a:rPr lang="en-US" dirty="0" smtClean="0"/>
              <a:t>848–857.</a:t>
            </a:r>
          </a:p>
          <a:p>
            <a:r>
              <a:rPr lang="es-CL" dirty="0" err="1" smtClean="0"/>
              <a:t>Anesthesia-Related</a:t>
            </a:r>
            <a:r>
              <a:rPr lang="es-CL" dirty="0" smtClean="0"/>
              <a:t> </a:t>
            </a:r>
            <a:r>
              <a:rPr lang="es-CL" dirty="0" err="1" smtClean="0"/>
              <a:t>complications</a:t>
            </a:r>
            <a:r>
              <a:rPr lang="es-CL" dirty="0" smtClean="0"/>
              <a:t> in </a:t>
            </a:r>
            <a:r>
              <a:rPr lang="es-CL" dirty="0" err="1" smtClean="0"/>
              <a:t>children</a:t>
            </a:r>
            <a:r>
              <a:rPr lang="es-CL" dirty="0" smtClean="0"/>
              <a:t>. M.E.J</a:t>
            </a:r>
            <a:r>
              <a:rPr lang="es-CL" dirty="0"/>
              <a:t>. ANESTH 18 (5), </a:t>
            </a:r>
            <a:r>
              <a:rPr lang="es-CL" dirty="0" smtClean="0"/>
              <a:t>2006.</a:t>
            </a:r>
          </a:p>
          <a:p>
            <a:r>
              <a:rPr lang="es-CL" dirty="0" err="1" smtClean="0"/>
              <a:t>Preoperative</a:t>
            </a:r>
            <a:r>
              <a:rPr lang="es-CL" dirty="0" smtClean="0"/>
              <a:t> </a:t>
            </a:r>
            <a:r>
              <a:rPr lang="es-CL" dirty="0" err="1" smtClean="0"/>
              <a:t>assessment</a:t>
            </a:r>
            <a:r>
              <a:rPr lang="es-CL" dirty="0" smtClean="0"/>
              <a:t> and </a:t>
            </a:r>
            <a:r>
              <a:rPr lang="es-CL" dirty="0" err="1" smtClean="0"/>
              <a:t>premedication</a:t>
            </a:r>
            <a:r>
              <a:rPr lang="es-CL" dirty="0" smtClean="0"/>
              <a:t> in </a:t>
            </a:r>
            <a:r>
              <a:rPr lang="es-CL" dirty="0" err="1" smtClean="0"/>
              <a:t>paediatrics</a:t>
            </a:r>
            <a:r>
              <a:rPr lang="es-CL" dirty="0" smtClean="0"/>
              <a:t>. </a:t>
            </a:r>
            <a:r>
              <a:rPr lang="es-CL" dirty="0" err="1"/>
              <a:t>Eur</a:t>
            </a:r>
            <a:r>
              <a:rPr lang="es-CL" dirty="0"/>
              <a:t> J </a:t>
            </a:r>
            <a:r>
              <a:rPr lang="es-CL" dirty="0" err="1"/>
              <a:t>Anaesthesiol</a:t>
            </a:r>
            <a:r>
              <a:rPr lang="es-CL" dirty="0"/>
              <a:t> 2013; </a:t>
            </a:r>
            <a:r>
              <a:rPr lang="es-CL" dirty="0" smtClean="0"/>
              <a:t>30:645–650.</a:t>
            </a:r>
          </a:p>
          <a:p>
            <a:r>
              <a:rPr lang="es-CL" dirty="0" err="1" smtClean="0"/>
              <a:t>Anesthesia-related</a:t>
            </a:r>
            <a:r>
              <a:rPr lang="es-CL" dirty="0" smtClean="0"/>
              <a:t> </a:t>
            </a:r>
            <a:r>
              <a:rPr lang="es-CL" dirty="0" err="1" smtClean="0"/>
              <a:t>mortality</a:t>
            </a:r>
            <a:r>
              <a:rPr lang="es-CL" dirty="0" smtClean="0"/>
              <a:t> in </a:t>
            </a:r>
            <a:r>
              <a:rPr lang="es-CL" dirty="0" err="1" smtClean="0"/>
              <a:t>pediatric</a:t>
            </a:r>
            <a:r>
              <a:rPr lang="es-CL" dirty="0" smtClean="0"/>
              <a:t> </a:t>
            </a:r>
            <a:r>
              <a:rPr lang="es-CL" dirty="0" err="1" smtClean="0"/>
              <a:t>patients</a:t>
            </a:r>
            <a:r>
              <a:rPr lang="es-CL" dirty="0" smtClean="0"/>
              <a:t>: a </a:t>
            </a:r>
            <a:r>
              <a:rPr lang="es-CL" dirty="0" err="1" smtClean="0"/>
              <a:t>systematic</a:t>
            </a:r>
            <a:r>
              <a:rPr lang="es-CL" dirty="0" smtClean="0"/>
              <a:t> </a:t>
            </a:r>
            <a:r>
              <a:rPr lang="es-CL" dirty="0" err="1" smtClean="0"/>
              <a:t>review</a:t>
            </a:r>
            <a:r>
              <a:rPr lang="es-CL" dirty="0" smtClean="0"/>
              <a:t>. </a:t>
            </a:r>
            <a:r>
              <a:rPr lang="es-CL" dirty="0"/>
              <a:t>CLINICS 2012;67(4):</a:t>
            </a:r>
            <a:r>
              <a:rPr lang="es-CL" dirty="0" smtClean="0"/>
              <a:t>381-387.</a:t>
            </a:r>
          </a:p>
          <a:p>
            <a:r>
              <a:rPr lang="es-CL" dirty="0" err="1" smtClean="0"/>
              <a:t>Perioperative</a:t>
            </a:r>
            <a:r>
              <a:rPr lang="es-CL" dirty="0" smtClean="0"/>
              <a:t> </a:t>
            </a:r>
            <a:r>
              <a:rPr lang="es-CL" dirty="0" err="1" smtClean="0"/>
              <a:t>anaesthetic</a:t>
            </a:r>
            <a:r>
              <a:rPr lang="es-CL" dirty="0" smtClean="0"/>
              <a:t> </a:t>
            </a:r>
            <a:r>
              <a:rPr lang="es-CL" dirty="0" err="1" smtClean="0"/>
              <a:t>morbidity</a:t>
            </a:r>
            <a:r>
              <a:rPr lang="es-CL" dirty="0" smtClean="0"/>
              <a:t> in </a:t>
            </a:r>
            <a:r>
              <a:rPr lang="es-CL" dirty="0" err="1" smtClean="0"/>
              <a:t>children</a:t>
            </a:r>
            <a:r>
              <a:rPr lang="es-CL" dirty="0" smtClean="0"/>
              <a:t>: a </a:t>
            </a:r>
            <a:r>
              <a:rPr lang="es-CL" dirty="0" err="1" smtClean="0"/>
              <a:t>database</a:t>
            </a:r>
            <a:r>
              <a:rPr lang="es-CL" dirty="0" smtClean="0"/>
              <a:t> of 24165 </a:t>
            </a:r>
            <a:r>
              <a:rPr lang="es-CL" dirty="0" err="1" smtClean="0"/>
              <a:t>anaesthetics</a:t>
            </a:r>
            <a:r>
              <a:rPr lang="es-CL" dirty="0" smtClean="0"/>
              <a:t> </a:t>
            </a:r>
            <a:r>
              <a:rPr lang="es-CL" dirty="0" err="1" smtClean="0"/>
              <a:t>over</a:t>
            </a:r>
            <a:r>
              <a:rPr lang="es-CL" dirty="0" smtClean="0"/>
              <a:t> a 30-moth </a:t>
            </a:r>
            <a:r>
              <a:rPr lang="es-CL" dirty="0" err="1" smtClean="0"/>
              <a:t>period</a:t>
            </a:r>
            <a:r>
              <a:rPr lang="es-CL" dirty="0" smtClean="0"/>
              <a:t>. </a:t>
            </a:r>
            <a:r>
              <a:rPr lang="es-CL" dirty="0" err="1"/>
              <a:t>Pediatric</a:t>
            </a:r>
            <a:r>
              <a:rPr lang="es-CL" dirty="0"/>
              <a:t> </a:t>
            </a:r>
            <a:r>
              <a:rPr lang="es-CL" dirty="0" err="1"/>
              <a:t>Anesthesia</a:t>
            </a:r>
            <a:r>
              <a:rPr lang="es-CL" dirty="0"/>
              <a:t> 2004 14: </a:t>
            </a:r>
            <a:r>
              <a:rPr lang="es-CL" dirty="0" smtClean="0"/>
              <a:t>158–166.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Morbilidad y mortalidad </a:t>
            </a:r>
            <a:r>
              <a:rPr lang="es-CL" dirty="0" err="1" smtClean="0"/>
              <a:t>perioperatoria</a:t>
            </a:r>
            <a:r>
              <a:rPr lang="es-CL" dirty="0" smtClean="0"/>
              <a:t> en niños.</a:t>
            </a:r>
            <a:endParaRPr lang="es-CL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¿existe mayor riesgo de </a:t>
            </a:r>
            <a:r>
              <a:rPr lang="es-CL" dirty="0" err="1" smtClean="0"/>
              <a:t>morbi</a:t>
            </a:r>
            <a:r>
              <a:rPr lang="es-CL" dirty="0" smtClean="0"/>
              <a:t>-mortalidad anestésica en pediatría?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es-CL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927"/>
            <a:ext cx="4389487" cy="685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5469361"/>
            <a:ext cx="3419872" cy="19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372"/>
            <a:ext cx="5256583" cy="687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-99392"/>
            <a:ext cx="2123728" cy="680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7821"/>
            <a:ext cx="2493813" cy="686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-82463"/>
            <a:ext cx="2016224" cy="694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Perfil de riesgo identificado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A menor edad, mayor riesgo de complicaciones.</a:t>
            </a:r>
          </a:p>
          <a:p>
            <a:r>
              <a:rPr lang="es-CL" dirty="0" smtClean="0"/>
              <a:t>ASA-PS de 3 o más incrementa el riesgo substancialmente.</a:t>
            </a:r>
          </a:p>
          <a:p>
            <a:endParaRPr lang="es-CL" dirty="0"/>
          </a:p>
          <a:p>
            <a:r>
              <a:rPr lang="es-CL" dirty="0" smtClean="0"/>
              <a:t>&lt; 5 años sufren predominantemente complicaciones respiratorias.</a:t>
            </a:r>
          </a:p>
          <a:p>
            <a:r>
              <a:rPr lang="es-CL" dirty="0" smtClean="0"/>
              <a:t>NVPO es común en niños mayores.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</TotalTime>
  <Words>1304</Words>
  <Application>Microsoft Office PowerPoint</Application>
  <PresentationFormat>Presentación en pantalla (4:3)</PresentationFormat>
  <Paragraphs>195</Paragraphs>
  <Slides>41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Intermedio</vt:lpstr>
      <vt:lpstr>Riesgo en anestesia pediátrica</vt:lpstr>
      <vt:lpstr>Generalidades</vt:lpstr>
      <vt:lpstr>Generalidades</vt:lpstr>
      <vt:lpstr>Diferencias anatómicas</vt:lpstr>
      <vt:lpstr>¿existe mayor riesgo de morbi-mortalidad anestésica en pediatría?</vt:lpstr>
      <vt:lpstr>Diapositiva 6</vt:lpstr>
      <vt:lpstr>Diapositiva 7</vt:lpstr>
      <vt:lpstr>Diapositiva 8</vt:lpstr>
      <vt:lpstr>Perfil de riesgo identificado</vt:lpstr>
      <vt:lpstr>Closed claims analysis</vt:lpstr>
      <vt:lpstr>Estudios de paro cardiaco por anestesia.</vt:lpstr>
      <vt:lpstr>ASA PS</vt:lpstr>
      <vt:lpstr>Cirugía de emergencia. </vt:lpstr>
      <vt:lpstr>Conclusiones de los estudios</vt:lpstr>
      <vt:lpstr>Conclusiones de los estudios</vt:lpstr>
      <vt:lpstr>Anesthesia-related complications in children</vt:lpstr>
      <vt:lpstr>Diapositiva 17</vt:lpstr>
      <vt:lpstr>Complicaciones intraoperatorias</vt:lpstr>
      <vt:lpstr>Complicaciones post-operatorias</vt:lpstr>
      <vt:lpstr>Diapositiva 20</vt:lpstr>
      <vt:lpstr>Evaluación preoperatoria</vt:lpstr>
      <vt:lpstr>Evaluación pre-operatoria</vt:lpstr>
      <vt:lpstr>Diapositiva 23</vt:lpstr>
      <vt:lpstr>Medicaciones para condiciones pre-existentes</vt:lpstr>
      <vt:lpstr>Alergias</vt:lpstr>
      <vt:lpstr>Alergias no medicamentosas</vt:lpstr>
      <vt:lpstr>Situaciones específicas</vt:lpstr>
      <vt:lpstr>Asma</vt:lpstr>
      <vt:lpstr>Apnea obstructiva del sueño</vt:lpstr>
      <vt:lpstr>SAOS</vt:lpstr>
      <vt:lpstr>Vía aérea.</vt:lpstr>
      <vt:lpstr>Vía aérea</vt:lpstr>
      <vt:lpstr>Vía aérea</vt:lpstr>
      <vt:lpstr>Consideraciones en Parálisis cerebral.</vt:lpstr>
      <vt:lpstr>Prematurez</vt:lpstr>
      <vt:lpstr>Prematurez</vt:lpstr>
      <vt:lpstr>Obesidad</vt:lpstr>
      <vt:lpstr>Exámenes complementarios</vt:lpstr>
      <vt:lpstr>Exámenes complementarios.</vt:lpstr>
      <vt:lpstr>FIN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 en anestesia pediátrica</dc:title>
  <dc:creator>Usuario</dc:creator>
  <cp:lastModifiedBy>Usuario</cp:lastModifiedBy>
  <cp:revision>4</cp:revision>
  <dcterms:created xsi:type="dcterms:W3CDTF">2014-06-16T23:57:06Z</dcterms:created>
  <dcterms:modified xsi:type="dcterms:W3CDTF">2014-06-17T04:24:03Z</dcterms:modified>
</cp:coreProperties>
</file>